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65" r:id="rId3"/>
    <p:sldId id="256" r:id="rId4"/>
    <p:sldId id="257" r:id="rId5"/>
    <p:sldId id="258" r:id="rId6"/>
    <p:sldId id="259" r:id="rId7"/>
    <p:sldId id="260" r:id="rId8"/>
    <p:sldId id="261" r:id="rId9"/>
    <p:sldId id="262" r:id="rId10"/>
    <p:sldId id="263"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CSFPCHR\AppData\Local\Temp\Rar$DIa14420.29055\Formular%20f&#259;r&#259;%20titlu.csv"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CSFPCHR\AppData\Local\Temp\Rar$DIa14420.29055\Formular%20f&#259;r&#259;%20titlu.csv"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E:\2020_CSFPCHR\Proiect_Liliana%20Postan_2020\Implementare%20proiect_Liliana%20Postan_2020\4.1\Chestionar_Aliante%20sectoriale.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E:\2020_CSFPCHR\Proiect_Liliana%20Postan_2020\Implementare%20proiect_Liliana%20Postan_2020\4.1\Chestionar_Aliante%20sectoriale.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E:\2020_CSFPCHR\Proiect_Liliana%20Postan_2020\Implementare%20proiect_Liliana%20Postan_2020\4.1\Chestionar_Aliante%20sectoriale.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CSFPCHR\AppData\Local\Temp\Rar$DIa14420.29055\Formular%20f&#259;r&#259;%20titlu.csv"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baseline="0">
                <a:solidFill>
                  <a:schemeClr val="dk1">
                    <a:lumMod val="65000"/>
                    <a:lumOff val="35000"/>
                  </a:schemeClr>
                </a:solidFill>
                <a:latin typeface="+mn-lt"/>
                <a:ea typeface="+mn-ea"/>
                <a:cs typeface="+mn-cs"/>
              </a:defRPr>
            </a:pPr>
            <a:r>
              <a:rPr lang="en-US" sz="1200" b="1" i="0" u="none" strike="noStrike" baseline="0">
                <a:effectLst/>
              </a:rPr>
              <a:t>Mărimea entității la care lucrați (firmei, centrului comercial, unității) (numărul total de salariați cu contract de muncă pe durată nedeterminată și determinată):</a:t>
            </a:r>
            <a:endParaRPr lang="ru-RU" sz="1200"/>
          </a:p>
        </c:rich>
      </c:tx>
      <c:overlay val="0"/>
      <c:spPr>
        <a:noFill/>
        <a:ln>
          <a:noFill/>
        </a:ln>
        <a:effectLst/>
      </c:spPr>
      <c:txPr>
        <a:bodyPr rot="0" spcFirstLastPara="1" vertOverflow="ellipsis" vert="horz" wrap="square" anchor="ctr" anchorCtr="1"/>
        <a:lstStyle/>
        <a:p>
          <a:pPr>
            <a:defRPr sz="1200" b="1" i="0" u="none" strike="noStrike" kern="1200" baseline="0">
              <a:solidFill>
                <a:schemeClr val="dk1">
                  <a:lumMod val="65000"/>
                  <a:lumOff val="35000"/>
                </a:schemeClr>
              </a:solidFill>
              <a:latin typeface="+mn-lt"/>
              <a:ea typeface="+mn-ea"/>
              <a:cs typeface="+mn-cs"/>
            </a:defRPr>
          </a:pPr>
          <a:endParaRPr lang="ru-RU"/>
        </a:p>
      </c:txPr>
    </c:title>
    <c:autoTitleDeleted val="0"/>
    <c:view3D>
      <c:rotX val="50"/>
      <c:rotY val="0"/>
      <c:depthPercent val="100"/>
      <c:rAngAx val="0"/>
      <c:perspective val="6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
          <c:y val="0.1813930621831196"/>
          <c:w val="0.96907788002638007"/>
          <c:h val="0.75387619296152697"/>
        </c:manualLayout>
      </c:layout>
      <c:pie3DChart>
        <c:varyColors val="1"/>
        <c:ser>
          <c:idx val="0"/>
          <c:order val="0"/>
          <c:dPt>
            <c:idx val="0"/>
            <c:bubble3D val="0"/>
            <c:spPr>
              <a:solidFill>
                <a:schemeClr val="accent1"/>
              </a:solidFill>
              <a:ln>
                <a:noFill/>
              </a:ln>
              <a:effectLst>
                <a:outerShdw blurRad="88900" sx="102000" sy="102000" algn="ctr" rotWithShape="0">
                  <a:prstClr val="black">
                    <a:alpha val="20000"/>
                  </a:prstClr>
                </a:outerShdw>
              </a:effectLst>
              <a:scene3d>
                <a:camera prst="orthographicFront"/>
                <a:lightRig rig="threePt" dir="t"/>
              </a:scene3d>
              <a:sp3d prstMaterial="matte"/>
            </c:spPr>
          </c:dPt>
          <c:dPt>
            <c:idx val="1"/>
            <c:bubble3D val="0"/>
            <c:spPr>
              <a:solidFill>
                <a:schemeClr val="accent2"/>
              </a:solidFill>
              <a:ln>
                <a:noFill/>
              </a:ln>
              <a:effectLst>
                <a:outerShdw blurRad="88900" sx="102000" sy="102000" algn="ctr" rotWithShape="0">
                  <a:prstClr val="black">
                    <a:alpha val="20000"/>
                  </a:prstClr>
                </a:outerShdw>
              </a:effectLst>
              <a:scene3d>
                <a:camera prst="orthographicFront"/>
                <a:lightRig rig="threePt" dir="t"/>
              </a:scene3d>
              <a:sp3d prstMaterial="matte"/>
            </c:spPr>
          </c:dPt>
          <c:dPt>
            <c:idx val="2"/>
            <c:bubble3D val="0"/>
            <c:spPr>
              <a:solidFill>
                <a:schemeClr val="accent3"/>
              </a:solidFill>
              <a:ln>
                <a:noFill/>
              </a:ln>
              <a:effectLst>
                <a:outerShdw blurRad="88900" sx="102000" sy="102000" algn="ctr" rotWithShape="0">
                  <a:prstClr val="black">
                    <a:alpha val="20000"/>
                  </a:prstClr>
                </a:outerShdw>
              </a:effectLst>
              <a:scene3d>
                <a:camera prst="orthographicFront"/>
                <a:lightRig rig="threePt" dir="t"/>
              </a:scene3d>
              <a:sp3d prstMaterial="matte"/>
            </c:spPr>
          </c:dPt>
          <c:dPt>
            <c:idx val="3"/>
            <c:bubble3D val="0"/>
            <c:spPr>
              <a:solidFill>
                <a:schemeClr val="accent4"/>
              </a:solidFill>
              <a:ln>
                <a:noFill/>
              </a:ln>
              <a:effectLst>
                <a:outerShdw blurRad="88900" sx="102000" sy="102000" algn="ctr" rotWithShape="0">
                  <a:prstClr val="black">
                    <a:alpha val="20000"/>
                  </a:prstClr>
                </a:outerShdw>
              </a:effectLst>
              <a:scene3d>
                <a:camera prst="orthographicFront"/>
                <a:lightRig rig="threePt" dir="t"/>
              </a:scene3d>
              <a:sp3d prstMaterial="matte"/>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lt1"/>
                    </a:solidFill>
                    <a:latin typeface="+mn-lt"/>
                    <a:ea typeface="+mn-ea"/>
                    <a:cs typeface="+mn-cs"/>
                  </a:defRPr>
                </a:pPr>
                <a:endParaRPr lang="ru-RU"/>
              </a:p>
            </c:txPr>
            <c:dLblPos val="inEnd"/>
            <c:showLegendKey val="0"/>
            <c:showVal val="0"/>
            <c:showCatName val="0"/>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Лист2!$A$1:$A$4</c:f>
              <c:strCache>
                <c:ptCount val="4"/>
                <c:pt idx="0">
                  <c:v>Micro (0-9 salariaț)</c:v>
                </c:pt>
                <c:pt idx="1">
                  <c:v>Mică (10-49 salariați)</c:v>
                </c:pt>
                <c:pt idx="2">
                  <c:v>Medie (50-249 salariați)</c:v>
                </c:pt>
                <c:pt idx="3">
                  <c:v>Mare (250 și peste salariați)</c:v>
                </c:pt>
              </c:strCache>
            </c:strRef>
          </c:cat>
          <c:val>
            <c:numRef>
              <c:f>Лист2!$B$1:$B$4</c:f>
              <c:numCache>
                <c:formatCode>General</c:formatCode>
                <c:ptCount val="4"/>
                <c:pt idx="0">
                  <c:v>2</c:v>
                </c:pt>
                <c:pt idx="1">
                  <c:v>5</c:v>
                </c:pt>
                <c:pt idx="2">
                  <c:v>2</c:v>
                </c:pt>
                <c:pt idx="3">
                  <c:v>0</c:v>
                </c:pt>
              </c:numCache>
            </c:numRef>
          </c:val>
        </c:ser>
        <c:dLbls>
          <c:dLblPos val="inEnd"/>
          <c:showLegendKey val="0"/>
          <c:showVal val="0"/>
          <c:showCatName val="0"/>
          <c:showSerName val="0"/>
          <c:showPercent val="1"/>
          <c:showBubbleSize val="0"/>
          <c:showLeaderLines val="1"/>
        </c:dLbls>
      </c:pie3DChart>
      <c:spPr>
        <a:noFill/>
        <a:ln>
          <a:noFill/>
        </a:ln>
        <a:effectLst/>
      </c:spPr>
    </c:plotArea>
    <c:legend>
      <c:legendPos val="b"/>
      <c:overlay val="0"/>
      <c:spPr>
        <a:solidFill>
          <a:schemeClr val="lt1">
            <a:alpha val="78000"/>
          </a:schemeClr>
        </a:solidFill>
        <a:ln>
          <a:noFill/>
        </a:ln>
        <a:effectLst/>
      </c:spPr>
      <c:txPr>
        <a:bodyPr rot="0" spcFirstLastPara="1" vertOverflow="ellipsis" vert="horz" wrap="square" anchor="ctr" anchorCtr="1"/>
        <a:lstStyle/>
        <a:p>
          <a:pPr>
            <a:defRPr sz="2000" b="0" i="0" u="none" strike="noStrike" kern="1200" baseline="0">
              <a:solidFill>
                <a:schemeClr val="dk1">
                  <a:lumMod val="65000"/>
                  <a:lumOff val="35000"/>
                </a:schemeClr>
              </a:solidFill>
              <a:latin typeface="+mn-lt"/>
              <a:ea typeface="+mn-ea"/>
              <a:cs typeface="+mn-cs"/>
            </a:defRPr>
          </a:pPr>
          <a:endParaRPr lang="ru-RU"/>
        </a:p>
      </c:txPr>
    </c:legend>
    <c:plotVisOnly val="1"/>
    <c:dispBlanksAs val="gap"/>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ru-RU"/>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US" sz="1200" b="1" i="0" u="none" strike="noStrike" baseline="0">
                <a:effectLst/>
              </a:rPr>
              <a:t>La entitatea dumneavoastră, de obicei, un angajat realizează sarcini specifice:</a:t>
            </a:r>
            <a:endParaRPr lang="ru-RU" sz="1200"/>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ru-RU"/>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a:sp3d/>
            </c:spPr>
          </c:dPt>
          <c:dPt>
            <c:idx val="1"/>
            <c:bubble3D val="0"/>
            <c:spPr>
              <a:solidFill>
                <a:schemeClr val="accent2"/>
              </a:solidFill>
              <a:ln>
                <a:noFill/>
              </a:ln>
              <a:effectLst>
                <a:outerShdw blurRad="254000" sx="102000" sy="102000" algn="ctr" rotWithShape="0">
                  <a:prstClr val="black">
                    <a:alpha val="20000"/>
                  </a:prstClr>
                </a:outerShdw>
              </a:effectLst>
              <a:sp3d/>
            </c:spPr>
          </c:dPt>
          <c:dLbls>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lt1"/>
                    </a:solidFill>
                    <a:latin typeface="+mn-lt"/>
                    <a:ea typeface="+mn-ea"/>
                    <a:cs typeface="+mn-cs"/>
                  </a:defRPr>
                </a:pPr>
                <a:endParaRPr lang="ru-RU"/>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Лист2!$A$6:$A$7</c:f>
              <c:strCache>
                <c:ptCount val="2"/>
                <c:pt idx="0">
                  <c:v>Unui loc de muncă</c:v>
                </c:pt>
                <c:pt idx="1">
                  <c:v>Mai multor locuri de muncă</c:v>
                </c:pt>
              </c:strCache>
            </c:strRef>
          </c:cat>
          <c:val>
            <c:numRef>
              <c:f>Лист2!$B$6:$B$7</c:f>
              <c:numCache>
                <c:formatCode>General</c:formatCode>
                <c:ptCount val="2"/>
                <c:pt idx="0">
                  <c:v>4</c:v>
                </c:pt>
                <c:pt idx="1">
                  <c:v>6</c:v>
                </c:pt>
              </c:numCache>
            </c:numRef>
          </c:val>
        </c:ser>
        <c:dLbls>
          <c:dLblPos val="ctr"/>
          <c:showLegendKey val="0"/>
          <c:showVal val="0"/>
          <c:showCatName val="0"/>
          <c:showSerName val="0"/>
          <c:showPercent val="1"/>
          <c:showBubbleSize val="0"/>
          <c:showLeaderLines val="1"/>
        </c:dLbls>
      </c:pie3D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2000" b="0" i="0" u="none" strike="noStrike" kern="1200" baseline="0">
              <a:solidFill>
                <a:schemeClr val="dk1">
                  <a:lumMod val="75000"/>
                  <a:lumOff val="25000"/>
                </a:schemeClr>
              </a:solidFill>
              <a:latin typeface="+mn-lt"/>
              <a:ea typeface="+mn-ea"/>
              <a:cs typeface="+mn-cs"/>
            </a:defRPr>
          </a:pPr>
          <a:endParaRPr lang="ru-RU"/>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ru-RU"/>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ysClr val="windowText" lastClr="000000">
                    <a:lumMod val="75000"/>
                    <a:lumOff val="25000"/>
                  </a:sysClr>
                </a:solidFill>
                <a:latin typeface="+mn-lt"/>
                <a:ea typeface="+mn-ea"/>
                <a:cs typeface="+mn-cs"/>
              </a:defRPr>
            </a:pPr>
            <a:r>
              <a:rPr lang="ro-RO" sz="1400" b="1" i="0" baseline="0">
                <a:effectLst/>
              </a:rPr>
              <a:t>Alegeți cea mai importanta competență pentru un specialist in domeniul Restaurante</a:t>
            </a:r>
            <a:endParaRPr lang="ru-RU" sz="1400">
              <a:effectLst/>
            </a:endParaRPr>
          </a:p>
        </c:rich>
      </c:tx>
      <c:layout/>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ysClr val="windowText" lastClr="000000">
                  <a:lumMod val="75000"/>
                  <a:lumOff val="25000"/>
                </a:sysClr>
              </a:solidFill>
              <a:latin typeface="+mn-lt"/>
              <a:ea typeface="+mn-ea"/>
              <a:cs typeface="+mn-cs"/>
            </a:defRPr>
          </a:pPr>
          <a:endParaRPr lang="ru-RU"/>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5.2777777777777778E-2"/>
          <c:y val="0.2291611797519679"/>
          <c:w val="0.58326377952755903"/>
          <c:h val="0.73412734609766339"/>
        </c:manualLayout>
      </c:layout>
      <c:pie3D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a:sp3d/>
            </c:spPr>
          </c:dPt>
          <c:dPt>
            <c:idx val="1"/>
            <c:bubble3D val="0"/>
            <c:spPr>
              <a:solidFill>
                <a:schemeClr val="accent2"/>
              </a:solidFill>
              <a:ln>
                <a:noFill/>
              </a:ln>
              <a:effectLst>
                <a:outerShdw blurRad="254000" sx="102000" sy="102000" algn="ctr" rotWithShape="0">
                  <a:prstClr val="black">
                    <a:alpha val="20000"/>
                  </a:prstClr>
                </a:outerShdw>
              </a:effectLst>
              <a:sp3d/>
            </c:spPr>
          </c:dPt>
          <c:dPt>
            <c:idx val="2"/>
            <c:bubble3D val="0"/>
            <c:spPr>
              <a:solidFill>
                <a:schemeClr val="accent3"/>
              </a:solidFill>
              <a:ln>
                <a:noFill/>
              </a:ln>
              <a:effectLst>
                <a:outerShdw blurRad="254000" sx="102000" sy="102000" algn="ctr" rotWithShape="0">
                  <a:prstClr val="black">
                    <a:alpha val="20000"/>
                  </a:prstClr>
                </a:outerShdw>
              </a:effectLst>
              <a:sp3d/>
            </c:spPr>
          </c:dPt>
          <c:dPt>
            <c:idx val="3"/>
            <c:bubble3D val="0"/>
            <c:spPr>
              <a:solidFill>
                <a:schemeClr val="accent4"/>
              </a:solidFill>
              <a:ln>
                <a:noFill/>
              </a:ln>
              <a:effectLst>
                <a:outerShdw blurRad="254000" sx="102000" sy="102000" algn="ctr" rotWithShape="0">
                  <a:prstClr val="black">
                    <a:alpha val="20000"/>
                  </a:prstClr>
                </a:outerShdw>
              </a:effectLst>
              <a:sp3d/>
            </c:spPr>
          </c:dPt>
          <c:dLbls>
            <c:dLbl>
              <c:idx val="3"/>
              <c:delete val="1"/>
              <c:extLst>
                <c:ext xmlns:c15="http://schemas.microsoft.com/office/drawing/2012/chart" uri="{CE6537A1-D6FC-4f65-9D91-7224C49458BB}"/>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lt1"/>
                    </a:solidFill>
                    <a:latin typeface="+mn-lt"/>
                    <a:ea typeface="+mn-ea"/>
                    <a:cs typeface="+mn-cs"/>
                  </a:defRPr>
                </a:pPr>
                <a:endParaRPr lang="ru-RU"/>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15:layout/>
              </c:ext>
            </c:extLst>
          </c:dLbls>
          <c:cat>
            <c:strRef>
              <c:f>Лист1!$A$1:$A$4</c:f>
              <c:strCache>
                <c:ptCount val="4"/>
                <c:pt idx="0">
                  <c:v>Competențe sociale ( lucru in echipa, negociere, comunicare, luarea deciziilor)</c:v>
                </c:pt>
                <c:pt idx="1">
                  <c:v>Competențe profesionale (legate de pricesele tehnologice ale ocupației)</c:v>
                </c:pt>
                <c:pt idx="2">
                  <c:v>Competențe funcționale ( limbi și comunicare, calculator, tehnologii flexibilitate)</c:v>
                </c:pt>
                <c:pt idx="3">
                  <c:v>Competențe personale ( autonomie, responsabilitate)</c:v>
                </c:pt>
              </c:strCache>
            </c:strRef>
          </c:cat>
          <c:val>
            <c:numRef>
              <c:f>Лист1!$B$1:$B$4</c:f>
              <c:numCache>
                <c:formatCode>General</c:formatCode>
                <c:ptCount val="4"/>
                <c:pt idx="0">
                  <c:v>2</c:v>
                </c:pt>
                <c:pt idx="1">
                  <c:v>7</c:v>
                </c:pt>
                <c:pt idx="2">
                  <c:v>1</c:v>
                </c:pt>
                <c:pt idx="3">
                  <c:v>0</c:v>
                </c:pt>
              </c:numCache>
            </c:numRef>
          </c:val>
        </c:ser>
        <c:dLbls>
          <c:dLblPos val="ctr"/>
          <c:showLegendKey val="0"/>
          <c:showVal val="0"/>
          <c:showCatName val="0"/>
          <c:showSerName val="0"/>
          <c:showPercent val="1"/>
          <c:showBubbleSize val="0"/>
          <c:showLeaderLines val="1"/>
        </c:dLbls>
      </c:pie3DChart>
      <c:spPr>
        <a:noFill/>
        <a:ln>
          <a:noFill/>
        </a:ln>
        <a:effectLst/>
      </c:spPr>
    </c:plotArea>
    <c:legend>
      <c:legendPos val="r"/>
      <c:layout>
        <c:manualLayout>
          <c:xMode val="edge"/>
          <c:yMode val="edge"/>
          <c:x val="0.60555555555555551"/>
          <c:y val="0.25620042286380867"/>
          <c:w val="0.37777777777777777"/>
          <c:h val="0.68750656167979007"/>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200" b="0" i="0" u="none" strike="noStrike" kern="1200" baseline="0">
              <a:solidFill>
                <a:schemeClr val="dk1">
                  <a:lumMod val="75000"/>
                  <a:lumOff val="25000"/>
                </a:schemeClr>
              </a:solidFill>
              <a:latin typeface="+mn-lt"/>
              <a:ea typeface="+mn-ea"/>
              <a:cs typeface="+mn-cs"/>
            </a:defRPr>
          </a:pPr>
          <a:endParaRPr lang="ru-RU"/>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ru-RU"/>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ysClr val="windowText" lastClr="000000">
                    <a:lumMod val="75000"/>
                    <a:lumOff val="25000"/>
                  </a:sysClr>
                </a:solidFill>
                <a:latin typeface="+mn-lt"/>
                <a:ea typeface="+mn-ea"/>
                <a:cs typeface="+mn-cs"/>
              </a:defRPr>
            </a:pPr>
            <a:r>
              <a:rPr lang="en-US" sz="1200" b="1">
                <a:effectLst/>
              </a:rPr>
              <a:t>3. Alegeți cea mai importanta competență pentru un specialist in domeniul COMERȚ</a:t>
            </a:r>
            <a:endParaRPr lang="ru-RU"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75000"/>
                    <a:lumOff val="25000"/>
                  </a:sysClr>
                </a:solidFill>
              </a:defRPr>
            </a:pPr>
            <a:endParaRPr lang="ru-RU"/>
          </a:p>
        </c:rich>
      </c:tx>
      <c:layout>
        <c:manualLayout>
          <c:xMode val="edge"/>
          <c:yMode val="edge"/>
          <c:x val="0.15250807099404973"/>
          <c:y val="0"/>
        </c:manualLayout>
      </c:layout>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sysClr val="windowText" lastClr="000000">
                  <a:lumMod val="75000"/>
                  <a:lumOff val="25000"/>
                </a:sysClr>
              </a:solidFill>
              <a:latin typeface="+mn-lt"/>
              <a:ea typeface="+mn-ea"/>
              <a:cs typeface="+mn-cs"/>
            </a:defRPr>
          </a:pPr>
          <a:endParaRPr lang="ru-RU"/>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a:sp3d/>
            </c:spPr>
          </c:dPt>
          <c:dPt>
            <c:idx val="1"/>
            <c:bubble3D val="0"/>
            <c:spPr>
              <a:solidFill>
                <a:schemeClr val="accent2"/>
              </a:solidFill>
              <a:ln>
                <a:noFill/>
              </a:ln>
              <a:effectLst>
                <a:outerShdw blurRad="254000" sx="102000" sy="102000" algn="ctr" rotWithShape="0">
                  <a:prstClr val="black">
                    <a:alpha val="20000"/>
                  </a:prstClr>
                </a:outerShdw>
              </a:effectLst>
              <a:sp3d/>
            </c:spPr>
          </c:dPt>
          <c:dPt>
            <c:idx val="2"/>
            <c:bubble3D val="0"/>
            <c:spPr>
              <a:solidFill>
                <a:schemeClr val="accent3"/>
              </a:solidFill>
              <a:ln>
                <a:noFill/>
              </a:ln>
              <a:effectLst>
                <a:outerShdw blurRad="254000" sx="102000" sy="102000" algn="ctr" rotWithShape="0">
                  <a:prstClr val="black">
                    <a:alpha val="20000"/>
                  </a:prstClr>
                </a:outerShdw>
              </a:effectLst>
              <a:sp3d/>
            </c:spPr>
          </c:dPt>
          <c:dPt>
            <c:idx val="3"/>
            <c:bubble3D val="0"/>
            <c:spPr>
              <a:solidFill>
                <a:schemeClr val="accent4"/>
              </a:solidFill>
              <a:ln>
                <a:noFill/>
              </a:ln>
              <a:effectLst>
                <a:outerShdw blurRad="254000" sx="102000" sy="102000" algn="ctr" rotWithShape="0">
                  <a:prstClr val="black">
                    <a:alpha val="20000"/>
                  </a:prstClr>
                </a:outerShdw>
              </a:effectLst>
              <a:sp3d/>
            </c:spPr>
          </c:dPt>
          <c:dLbls>
            <c:dLbl>
              <c:idx val="3"/>
              <c:delete val="1"/>
              <c:extLst>
                <c:ext xmlns:c15="http://schemas.microsoft.com/office/drawing/2012/chart" uri="{CE6537A1-D6FC-4f65-9D91-7224C49458BB}"/>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lt1"/>
                    </a:solidFill>
                    <a:latin typeface="+mn-lt"/>
                    <a:ea typeface="+mn-ea"/>
                    <a:cs typeface="+mn-cs"/>
                  </a:defRPr>
                </a:pPr>
                <a:endParaRPr lang="ru-RU"/>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15:layout/>
              </c:ext>
            </c:extLst>
          </c:dLbls>
          <c:cat>
            <c:strRef>
              <c:f>Лист2!$A$1:$A$4</c:f>
              <c:strCache>
                <c:ptCount val="4"/>
                <c:pt idx="0">
                  <c:v>Competențe sociale ( lucru in echipa, negociere, comunicare, luarea deciziilor)</c:v>
                </c:pt>
                <c:pt idx="1">
                  <c:v>Competențe profesionale (legate de pricesele tehnologice ale ocupației)</c:v>
                </c:pt>
                <c:pt idx="2">
                  <c:v>Competențe funcționale ( limbi și comunicare, calculator, tehnologii flexibilitate)</c:v>
                </c:pt>
                <c:pt idx="3">
                  <c:v>Competențe personale ( autonomie, responsabilitate)</c:v>
                </c:pt>
              </c:strCache>
            </c:strRef>
          </c:cat>
          <c:val>
            <c:numRef>
              <c:f>Лист2!$B$1:$B$4</c:f>
              <c:numCache>
                <c:formatCode>General</c:formatCode>
                <c:ptCount val="4"/>
                <c:pt idx="0">
                  <c:v>5</c:v>
                </c:pt>
                <c:pt idx="1">
                  <c:v>4</c:v>
                </c:pt>
                <c:pt idx="2">
                  <c:v>1</c:v>
                </c:pt>
                <c:pt idx="3">
                  <c:v>0</c:v>
                </c:pt>
              </c:numCache>
            </c:numRef>
          </c:val>
        </c:ser>
        <c:dLbls>
          <c:dLblPos val="ctr"/>
          <c:showLegendKey val="0"/>
          <c:showVal val="0"/>
          <c:showCatName val="0"/>
          <c:showSerName val="0"/>
          <c:showPercent val="1"/>
          <c:showBubbleSize val="0"/>
          <c:showLeaderLines val="1"/>
        </c:dLbls>
      </c:pie3DChart>
      <c:spPr>
        <a:noFill/>
        <a:ln>
          <a:noFill/>
        </a:ln>
        <a:effectLst/>
      </c:spPr>
    </c:plotArea>
    <c:legend>
      <c:legendPos val="r"/>
      <c:layout>
        <c:manualLayout>
          <c:xMode val="edge"/>
          <c:yMode val="edge"/>
          <c:x val="0.59389213775178684"/>
          <c:y val="0.24453375580575512"/>
          <c:w val="0.39051332033788172"/>
          <c:h val="0.71231217420562376"/>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200" b="0" i="0" u="none" strike="noStrike" kern="1200" baseline="0">
              <a:solidFill>
                <a:schemeClr val="dk1">
                  <a:lumMod val="75000"/>
                  <a:lumOff val="25000"/>
                </a:schemeClr>
              </a:solidFill>
              <a:latin typeface="+mn-lt"/>
              <a:ea typeface="+mn-ea"/>
              <a:cs typeface="+mn-cs"/>
            </a:defRPr>
          </a:pPr>
          <a:endParaRPr lang="ru-RU"/>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ru-RU"/>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ro-RO" sz="1200" b="1" dirty="0">
                <a:solidFill>
                  <a:sysClr val="windowText" lastClr="000000"/>
                </a:solidFill>
                <a:effectLst/>
              </a:rPr>
              <a:t>Alegeți cea mai importanta competență pentru un specialist in domeniul HOTELE</a:t>
            </a:r>
          </a:p>
        </c:rich>
      </c:tx>
      <c:layout>
        <c:manualLayout>
          <c:xMode val="edge"/>
          <c:yMode val="edge"/>
          <c:x val="0.14993044619422571"/>
          <c:y val="0"/>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ru-RU"/>
        </a:p>
      </c:txPr>
    </c:title>
    <c:autoTitleDeleted val="0"/>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explosion val="1"/>
          <c:dPt>
            <c:idx val="0"/>
            <c:bubble3D val="0"/>
            <c:spPr>
              <a:solidFill>
                <a:schemeClr val="accent1"/>
              </a:solidFill>
              <a:ln>
                <a:noFill/>
              </a:ln>
              <a:effectLst>
                <a:outerShdw blurRad="254000" sx="102000" sy="102000" algn="ctr" rotWithShape="0">
                  <a:prstClr val="black">
                    <a:alpha val="20000"/>
                  </a:prstClr>
                </a:outerShdw>
              </a:effectLst>
              <a:sp3d/>
            </c:spPr>
          </c:dPt>
          <c:dPt>
            <c:idx val="1"/>
            <c:bubble3D val="0"/>
            <c:spPr>
              <a:solidFill>
                <a:schemeClr val="accent2"/>
              </a:solidFill>
              <a:ln>
                <a:noFill/>
              </a:ln>
              <a:effectLst>
                <a:outerShdw blurRad="254000" sx="102000" sy="102000" algn="ctr" rotWithShape="0">
                  <a:prstClr val="black">
                    <a:alpha val="20000"/>
                  </a:prstClr>
                </a:outerShdw>
              </a:effectLst>
              <a:sp3d/>
            </c:spPr>
          </c:dPt>
          <c:dPt>
            <c:idx val="2"/>
            <c:bubble3D val="0"/>
            <c:spPr>
              <a:solidFill>
                <a:schemeClr val="accent3"/>
              </a:solidFill>
              <a:ln>
                <a:noFill/>
              </a:ln>
              <a:effectLst>
                <a:outerShdw blurRad="254000" sx="102000" sy="102000" algn="ctr" rotWithShape="0">
                  <a:prstClr val="black">
                    <a:alpha val="20000"/>
                  </a:prstClr>
                </a:outerShdw>
              </a:effectLst>
              <a:sp3d/>
            </c:spPr>
          </c:dPt>
          <c:dPt>
            <c:idx val="3"/>
            <c:bubble3D val="0"/>
            <c:spPr>
              <a:solidFill>
                <a:schemeClr val="accent4"/>
              </a:solidFill>
              <a:ln>
                <a:noFill/>
              </a:ln>
              <a:effectLst>
                <a:outerShdw blurRad="254000" sx="102000" sy="102000" algn="ctr" rotWithShape="0">
                  <a:prstClr val="black">
                    <a:alpha val="20000"/>
                  </a:prstClr>
                </a:outerShdw>
              </a:effectLst>
              <a:sp3d/>
            </c:spPr>
          </c:dPt>
          <c:dLbls>
            <c:dLbl>
              <c:idx val="3"/>
              <c:layout>
                <c:manualLayout>
                  <c:x val="3.8842521496186271E-2"/>
                  <c:y val="0.14061808507130349"/>
                </c:manualLayout>
              </c:layout>
              <c:dLblPos val="bestFit"/>
              <c:showLegendKey val="0"/>
              <c:showVal val="0"/>
              <c:showCatName val="0"/>
              <c:showSerName val="0"/>
              <c:showPercent val="1"/>
              <c:showBubbleSize val="0"/>
              <c:extLst>
                <c:ext xmlns:c15="http://schemas.microsoft.com/office/drawing/2012/chart" uri="{CE6537A1-D6FC-4f65-9D91-7224C49458BB}">
                  <c15:layout/>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lt1"/>
                    </a:solidFill>
                    <a:latin typeface="+mn-lt"/>
                    <a:ea typeface="+mn-ea"/>
                    <a:cs typeface="+mn-cs"/>
                  </a:defRPr>
                </a:pPr>
                <a:endParaRPr lang="ru-RU"/>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15:layout/>
              </c:ext>
            </c:extLst>
          </c:dLbls>
          <c:cat>
            <c:strRef>
              <c:f>Лист3!$A$1:$A$4</c:f>
              <c:strCache>
                <c:ptCount val="4"/>
                <c:pt idx="0">
                  <c:v>Competențe sociale ( lucru in echipa, negociere, comunicare, luarea deciziilor)</c:v>
                </c:pt>
                <c:pt idx="1">
                  <c:v>Competențe profesionale (legate de pricesele tehnologice ale ocupației)</c:v>
                </c:pt>
                <c:pt idx="2">
                  <c:v>Competențe funcționale ( limbi și comunicare, calculator, tehnologii flexibilitate)</c:v>
                </c:pt>
                <c:pt idx="3">
                  <c:v>Competențe personale ( autonomie, responsabilitate)</c:v>
                </c:pt>
              </c:strCache>
            </c:strRef>
          </c:cat>
          <c:val>
            <c:numRef>
              <c:f>Лист3!$B$1:$B$4</c:f>
              <c:numCache>
                <c:formatCode>General</c:formatCode>
                <c:ptCount val="4"/>
                <c:pt idx="0">
                  <c:v>1</c:v>
                </c:pt>
                <c:pt idx="1">
                  <c:v>2</c:v>
                </c:pt>
                <c:pt idx="2">
                  <c:v>6</c:v>
                </c:pt>
                <c:pt idx="3">
                  <c:v>1</c:v>
                </c:pt>
              </c:numCache>
            </c:numRef>
          </c:val>
        </c:ser>
        <c:dLbls>
          <c:dLblPos val="ctr"/>
          <c:showLegendKey val="0"/>
          <c:showVal val="0"/>
          <c:showCatName val="0"/>
          <c:showSerName val="0"/>
          <c:showPercent val="1"/>
          <c:showBubbleSize val="0"/>
          <c:showLeaderLines val="1"/>
        </c:dLbls>
      </c:pie3DChart>
      <c:spPr>
        <a:noFill/>
        <a:ln>
          <a:noFill/>
        </a:ln>
        <a:effectLst/>
      </c:spPr>
    </c:plotArea>
    <c:legend>
      <c:legendPos val="r"/>
      <c:layout>
        <c:manualLayout>
          <c:xMode val="edge"/>
          <c:yMode val="edge"/>
          <c:x val="0.56064722650375842"/>
          <c:y val="0.13078363551481345"/>
          <c:w val="0.42268603003954913"/>
          <c:h val="0.84850303454188569"/>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200" b="0" i="0" u="none" strike="noStrike" kern="1200" baseline="0">
              <a:solidFill>
                <a:schemeClr val="dk1">
                  <a:lumMod val="75000"/>
                  <a:lumOff val="25000"/>
                </a:schemeClr>
              </a:solidFill>
              <a:latin typeface="+mn-lt"/>
              <a:ea typeface="+mn-ea"/>
              <a:cs typeface="+mn-cs"/>
            </a:defRPr>
          </a:pPr>
          <a:endParaRPr lang="ru-RU"/>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ru-RU"/>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rotY val="0"/>
      <c:depthPercent val="100"/>
      <c:rAngAx val="0"/>
      <c:perspective val="6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a:noFill/>
              </a:ln>
              <a:effectLst>
                <a:outerShdw blurRad="88900" sx="102000" sy="102000" algn="ctr" rotWithShape="0">
                  <a:prstClr val="black">
                    <a:alpha val="20000"/>
                  </a:prstClr>
                </a:outerShdw>
              </a:effectLst>
              <a:scene3d>
                <a:camera prst="orthographicFront"/>
                <a:lightRig rig="threePt" dir="t"/>
              </a:scene3d>
              <a:sp3d prstMaterial="matte"/>
            </c:spPr>
          </c:dPt>
          <c:dPt>
            <c:idx val="1"/>
            <c:bubble3D val="0"/>
            <c:spPr>
              <a:solidFill>
                <a:schemeClr val="accent2"/>
              </a:solidFill>
              <a:ln>
                <a:noFill/>
              </a:ln>
              <a:effectLst>
                <a:outerShdw blurRad="88900" sx="102000" sy="102000" algn="ctr" rotWithShape="0">
                  <a:prstClr val="black">
                    <a:alpha val="20000"/>
                  </a:prstClr>
                </a:outerShdw>
              </a:effectLst>
              <a:scene3d>
                <a:camera prst="orthographicFront"/>
                <a:lightRig rig="threePt" dir="t"/>
              </a:scene3d>
              <a:sp3d prstMaterial="matte"/>
            </c:spPr>
          </c:dPt>
          <c:dPt>
            <c:idx val="2"/>
            <c:bubble3D val="0"/>
            <c:spPr>
              <a:solidFill>
                <a:schemeClr val="accent3"/>
              </a:solidFill>
              <a:ln>
                <a:noFill/>
              </a:ln>
              <a:effectLst>
                <a:outerShdw blurRad="88900" sx="102000" sy="102000" algn="ctr" rotWithShape="0">
                  <a:prstClr val="black">
                    <a:alpha val="20000"/>
                  </a:prstClr>
                </a:outerShdw>
              </a:effectLst>
              <a:scene3d>
                <a:camera prst="orthographicFront"/>
                <a:lightRig rig="threePt" dir="t"/>
              </a:scene3d>
              <a:sp3d prstMaterial="matte"/>
            </c:spPr>
          </c:dPt>
          <c:dPt>
            <c:idx val="3"/>
            <c:bubble3D val="0"/>
            <c:spPr>
              <a:solidFill>
                <a:schemeClr val="accent4"/>
              </a:solidFill>
              <a:ln>
                <a:noFill/>
              </a:ln>
              <a:effectLst>
                <a:outerShdw blurRad="88900" sx="102000" sy="102000" algn="ctr" rotWithShape="0">
                  <a:prstClr val="black">
                    <a:alpha val="20000"/>
                  </a:prstClr>
                </a:outerShdw>
              </a:effectLst>
              <a:scene3d>
                <a:camera prst="orthographicFront"/>
                <a:lightRig rig="threePt" dir="t"/>
              </a:scene3d>
              <a:sp3d prstMaterial="matte"/>
            </c:spPr>
          </c:dPt>
          <c:dPt>
            <c:idx val="4"/>
            <c:bubble3D val="0"/>
            <c:spPr>
              <a:solidFill>
                <a:schemeClr val="accent5"/>
              </a:solidFill>
              <a:ln>
                <a:noFill/>
              </a:ln>
              <a:effectLst>
                <a:outerShdw blurRad="88900" sx="102000" sy="102000" algn="ctr" rotWithShape="0">
                  <a:prstClr val="black">
                    <a:alpha val="20000"/>
                  </a:prstClr>
                </a:outerShdw>
              </a:effectLst>
              <a:scene3d>
                <a:camera prst="orthographicFront"/>
                <a:lightRig rig="threePt" dir="t"/>
              </a:scene3d>
              <a:sp3d prstMaterial="matte"/>
            </c:spPr>
          </c:dPt>
          <c:dPt>
            <c:idx val="5"/>
            <c:bubble3D val="0"/>
            <c:spPr>
              <a:solidFill>
                <a:schemeClr val="accent6"/>
              </a:solidFill>
              <a:ln>
                <a:noFill/>
              </a:ln>
              <a:effectLst>
                <a:outerShdw blurRad="88900" sx="102000" sy="102000" algn="ctr" rotWithShape="0">
                  <a:prstClr val="black">
                    <a:alpha val="20000"/>
                  </a:prstClr>
                </a:outerShdw>
              </a:effectLst>
              <a:scene3d>
                <a:camera prst="orthographicFront"/>
                <a:lightRig rig="threePt" dir="t"/>
              </a:scene3d>
              <a:sp3d prstMaterial="matte"/>
            </c:spPr>
          </c:dPt>
          <c:dPt>
            <c:idx val="6"/>
            <c:bubble3D val="0"/>
            <c:spPr>
              <a:solidFill>
                <a:schemeClr val="accent1">
                  <a:lumMod val="60000"/>
                </a:schemeClr>
              </a:solidFill>
              <a:ln>
                <a:noFill/>
              </a:ln>
              <a:effectLst>
                <a:outerShdw blurRad="88900" sx="102000" sy="102000" algn="ctr" rotWithShape="0">
                  <a:prstClr val="black">
                    <a:alpha val="20000"/>
                  </a:prstClr>
                </a:outerShdw>
              </a:effectLst>
              <a:scene3d>
                <a:camera prst="orthographicFront"/>
                <a:lightRig rig="threePt" dir="t"/>
              </a:scene3d>
              <a:sp3d prstMaterial="matte"/>
            </c:spPr>
          </c:dPt>
          <c:dLbls>
            <c:dLbl>
              <c:idx val="0"/>
              <c:tx>
                <c:rich>
                  <a:bodyPr/>
                  <a:lstStyle/>
                  <a:p>
                    <a:fld id="{0DD93FE7-4488-49EA-8B38-1C1B0D0C572C}" type="PERCENTAGE">
                      <a:rPr lang="en-US" baseline="0"/>
                      <a:pPr/>
                      <a:t>[ПРОЦЕНТ]</a:t>
                    </a:fld>
                    <a:endParaRPr lang="ru-RU"/>
                  </a:p>
                </c:rich>
              </c:tx>
              <c:dLblPos val="inEnd"/>
              <c:showLegendKey val="0"/>
              <c:showVal val="1"/>
              <c:showCatName val="0"/>
              <c:showSerName val="0"/>
              <c:showPercent val="1"/>
              <c:showBubbleSize val="0"/>
              <c:extLst>
                <c:ext xmlns:c15="http://schemas.microsoft.com/office/drawing/2012/chart" uri="{CE6537A1-D6FC-4f65-9D91-7224C49458BB}">
                  <c15:dlblFieldTable/>
                  <c15:showDataLabelsRange val="0"/>
                </c:ext>
              </c:extLst>
            </c:dLbl>
            <c:dLbl>
              <c:idx val="1"/>
              <c:tx>
                <c:rich>
                  <a:bodyPr/>
                  <a:lstStyle/>
                  <a:p>
                    <a:fld id="{939244C0-C368-411E-A835-05BE5C687E5C}" type="PERCENTAGE">
                      <a:rPr lang="en-US" baseline="0"/>
                      <a:pPr/>
                      <a:t>[ПРОЦЕНТ]</a:t>
                    </a:fld>
                    <a:endParaRPr lang="ru-RU"/>
                  </a:p>
                </c:rich>
              </c:tx>
              <c:dLblPos val="inEnd"/>
              <c:showLegendKey val="0"/>
              <c:showVal val="1"/>
              <c:showCatName val="0"/>
              <c:showSerName val="0"/>
              <c:showPercent val="1"/>
              <c:showBubbleSize val="0"/>
              <c:extLst>
                <c:ext xmlns:c15="http://schemas.microsoft.com/office/drawing/2012/chart" uri="{CE6537A1-D6FC-4f65-9D91-7224C49458BB}">
                  <c15:dlblFieldTable/>
                  <c15:showDataLabelsRange val="0"/>
                </c:ext>
              </c:extLst>
            </c:dLbl>
            <c:dLbl>
              <c:idx val="2"/>
              <c:tx>
                <c:rich>
                  <a:bodyPr/>
                  <a:lstStyle/>
                  <a:p>
                    <a:fld id="{536A491C-F326-4EF6-A9B5-FF566B24F007}" type="PERCENTAGE">
                      <a:rPr lang="en-US" baseline="0"/>
                      <a:pPr/>
                      <a:t>[ПРОЦЕНТ]</a:t>
                    </a:fld>
                    <a:endParaRPr lang="ru-RU"/>
                  </a:p>
                </c:rich>
              </c:tx>
              <c:dLblPos val="inEnd"/>
              <c:showLegendKey val="0"/>
              <c:showVal val="1"/>
              <c:showCatName val="0"/>
              <c:showSerName val="0"/>
              <c:showPercent val="1"/>
              <c:showBubbleSize val="0"/>
              <c:extLst>
                <c:ext xmlns:c15="http://schemas.microsoft.com/office/drawing/2012/chart" uri="{CE6537A1-D6FC-4f65-9D91-7224C49458BB}">
                  <c15:dlblFieldTable/>
                  <c15:showDataLabelsRange val="0"/>
                </c:ext>
              </c:extLst>
            </c:dLbl>
            <c:dLbl>
              <c:idx val="3"/>
              <c:tx>
                <c:rich>
                  <a:bodyPr/>
                  <a:lstStyle/>
                  <a:p>
                    <a:fld id="{56C0F920-8CA8-4759-8AA2-B71BAE009926}" type="PERCENTAGE">
                      <a:rPr lang="en-US" baseline="0"/>
                      <a:pPr/>
                      <a:t>[ПРОЦЕНТ]</a:t>
                    </a:fld>
                    <a:endParaRPr lang="ru-RU"/>
                  </a:p>
                </c:rich>
              </c:tx>
              <c:dLblPos val="inEnd"/>
              <c:showLegendKey val="0"/>
              <c:showVal val="1"/>
              <c:showCatName val="0"/>
              <c:showSerName val="0"/>
              <c:showPercent val="1"/>
              <c:showBubbleSize val="0"/>
              <c:extLst>
                <c:ext xmlns:c15="http://schemas.microsoft.com/office/drawing/2012/chart" uri="{CE6537A1-D6FC-4f65-9D91-7224C49458BB}">
                  <c15:dlblFieldTable/>
                  <c15:showDataLabelsRange val="0"/>
                </c:ext>
              </c:extLst>
            </c:dLbl>
            <c:dLbl>
              <c:idx val="4"/>
              <c:delete val="1"/>
              <c:extLst>
                <c:ext xmlns:c15="http://schemas.microsoft.com/office/drawing/2012/chart" uri="{CE6537A1-D6FC-4f65-9D91-7224C49458BB}"/>
              </c:extLst>
            </c:dLbl>
            <c:dLbl>
              <c:idx val="5"/>
              <c:tx>
                <c:rich>
                  <a:bodyPr/>
                  <a:lstStyle/>
                  <a:p>
                    <a:fld id="{4F2D83CD-2D54-4A5B-BA39-1977E2C50671}" type="PERCENTAGE">
                      <a:rPr lang="en-US" baseline="0"/>
                      <a:pPr/>
                      <a:t>[ПРОЦЕНТ]</a:t>
                    </a:fld>
                    <a:endParaRPr lang="ru-RU"/>
                  </a:p>
                </c:rich>
              </c:tx>
              <c:dLblPos val="inEnd"/>
              <c:showLegendKey val="0"/>
              <c:showVal val="1"/>
              <c:showCatName val="0"/>
              <c:showSerName val="0"/>
              <c:showPercent val="1"/>
              <c:showBubbleSize val="0"/>
              <c:extLst>
                <c:ext xmlns:c15="http://schemas.microsoft.com/office/drawing/2012/chart" uri="{CE6537A1-D6FC-4f65-9D91-7224C49458BB}">
                  <c15:dlblFieldTable/>
                  <c15:showDataLabelsRange val="0"/>
                </c:ext>
              </c:extLst>
            </c:dLbl>
            <c:dLbl>
              <c:idx val="6"/>
              <c:tx>
                <c:rich>
                  <a:bodyPr/>
                  <a:lstStyle/>
                  <a:p>
                    <a:fld id="{2948075A-7F7F-4D1B-81D0-D5805EA0DA8C}" type="PERCENTAGE">
                      <a:rPr lang="en-US" baseline="0"/>
                      <a:pPr/>
                      <a:t>[ПРОЦЕНТ]</a:t>
                    </a:fld>
                    <a:endParaRPr lang="ru-RU"/>
                  </a:p>
                </c:rich>
              </c:tx>
              <c:dLblPos val="inEnd"/>
              <c:showLegendKey val="0"/>
              <c:showVal val="1"/>
              <c:showCatName val="0"/>
              <c:showSerName val="0"/>
              <c:showPercent val="1"/>
              <c:showBubbleSize val="0"/>
              <c:extLst>
                <c:ext xmlns:c15="http://schemas.microsoft.com/office/drawing/2012/chart" uri="{CE6537A1-D6FC-4f65-9D91-7224C49458BB}">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mn-lt"/>
                    <a:ea typeface="+mn-ea"/>
                    <a:cs typeface="+mn-cs"/>
                  </a:defRPr>
                </a:pPr>
                <a:endParaRPr lang="ru-RU"/>
              </a:p>
            </c:txPr>
            <c:dLblPos val="inEnd"/>
            <c:showLegendKey val="0"/>
            <c:showVal val="1"/>
            <c:showCatName val="0"/>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Лист3!$A$1:$A$7</c:f>
              <c:strCache>
                <c:ptCount val="7"/>
                <c:pt idx="0">
                  <c:v>Nu s-a prezentat nimeni la concurs/pentru angajarea pe acest post / S-au prezentat foarte puțini;</c:v>
                </c:pt>
                <c:pt idx="1">
                  <c:v>Au existat persoane care au aplicat pentru aceste posturi, dar nu aveau nivelul de educație/calificare solicitat</c:v>
                </c:pt>
                <c:pt idx="2">
                  <c:v>Au existat persoane care au aplicat pentru aceste posturi, aveau diplomele cerute, dar nu aveau competențele tehnice necesare</c:v>
                </c:pt>
                <c:pt idx="3">
                  <c:v>Au existat persoane care au aplicat pentru aceste posturi, aveau diplomele cerute, dar nu aveau competențele soft/transferabile necesare (limbi străine, comunicare, lucru în echipă, etc.) </c:v>
                </c:pt>
                <c:pt idx="4">
                  <c:v>Au existat persoane care au aplicat pentru aceste posturi, aveau diplomele cerute, dar nu aveau experiența în muncă cerută</c:v>
                </c:pt>
                <c:pt idx="5">
                  <c:v>Au existat persoane care au solicitat angajarea, dar acestea au refuzat condițiile de muncă oferite de firmă</c:v>
                </c:pt>
                <c:pt idx="6">
                  <c:v>Au existat persoane care au solicitat angajarea, dar acestea au refuzat salariul oferit de firmă</c:v>
                </c:pt>
              </c:strCache>
            </c:strRef>
          </c:cat>
          <c:val>
            <c:numRef>
              <c:f>Лист3!$B$1:$B$7</c:f>
              <c:numCache>
                <c:formatCode>General</c:formatCode>
                <c:ptCount val="7"/>
                <c:pt idx="0">
                  <c:v>2</c:v>
                </c:pt>
                <c:pt idx="1">
                  <c:v>1</c:v>
                </c:pt>
                <c:pt idx="2">
                  <c:v>1</c:v>
                </c:pt>
                <c:pt idx="3">
                  <c:v>2</c:v>
                </c:pt>
                <c:pt idx="4">
                  <c:v>0</c:v>
                </c:pt>
                <c:pt idx="5">
                  <c:v>1</c:v>
                </c:pt>
                <c:pt idx="6">
                  <c:v>3</c:v>
                </c:pt>
              </c:numCache>
            </c:numRef>
          </c:val>
        </c:ser>
        <c:dLbls>
          <c:dLblPos val="inEnd"/>
          <c:showLegendKey val="0"/>
          <c:showVal val="1"/>
          <c:showCatName val="0"/>
          <c:showSerName val="0"/>
          <c:showPercent val="0"/>
          <c:showBubbleSize val="0"/>
          <c:showLeaderLines val="1"/>
        </c:dLbls>
      </c:pie3DChart>
      <c:spPr>
        <a:noFill/>
        <a:ln>
          <a:noFill/>
        </a:ln>
        <a:effectLst/>
      </c:spPr>
    </c:plotArea>
    <c:legend>
      <c:legendPos val="b"/>
      <c:layout>
        <c:manualLayout>
          <c:xMode val="edge"/>
          <c:yMode val="edge"/>
          <c:x val="3.5079725651669252E-2"/>
          <c:y val="0.37774223813077284"/>
          <c:w val="0.94842127231018736"/>
          <c:h val="0.6075112166635187"/>
        </c:manualLayout>
      </c:layout>
      <c:overlay val="0"/>
      <c:spPr>
        <a:solidFill>
          <a:schemeClr val="lt1">
            <a:alpha val="78000"/>
          </a:schemeClr>
        </a:solidFill>
        <a:ln>
          <a:noFill/>
        </a:ln>
        <a:effectLst/>
      </c:spPr>
      <c:txPr>
        <a:bodyPr rot="0" spcFirstLastPara="1" vertOverflow="ellipsis" vert="horz" wrap="square" anchor="ctr" anchorCtr="1"/>
        <a:lstStyle/>
        <a:p>
          <a:pPr>
            <a:lnSpc>
              <a:spcPts val="1920"/>
            </a:lnSpc>
            <a:defRPr sz="1600" b="1" i="0" u="none" strike="noStrike" kern="1200" baseline="0">
              <a:solidFill>
                <a:schemeClr val="tx1"/>
              </a:solidFill>
              <a:latin typeface="+mn-lt"/>
              <a:ea typeface="+mn-ea"/>
              <a:cs typeface="+mn-cs"/>
            </a:defRPr>
          </a:pPr>
          <a:endParaRPr lang="ru-RU"/>
        </a:p>
      </c:txPr>
    </c:legend>
    <c:plotVisOnly val="1"/>
    <c:dispBlanksAs val="gap"/>
    <c:showDLblsOverMax val="0"/>
  </c:chart>
  <c:spPr>
    <a:pattFill prst="dkDnDiag">
      <a:fgClr>
        <a:schemeClr val="lt1">
          <a:lumMod val="95000"/>
        </a:schemeClr>
      </a:fgClr>
      <a:bgClr>
        <a:schemeClr val="lt1"/>
      </a:bgClr>
    </a:pattFill>
    <a:ln w="9525" cap="flat" cmpd="sng" algn="ctr">
      <a:solidFill>
        <a:schemeClr val="dk1">
          <a:lumMod val="15000"/>
          <a:lumOff val="85000"/>
        </a:schemeClr>
      </a:solidFill>
      <a:round/>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F59AC33-5DBE-4B21-90DC-4B03ED42E982}" type="datetimeFigureOut">
              <a:rPr lang="ru-RU" smtClean="0"/>
              <a:t>04.10.2020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C08C16-556D-4147-A459-1276324D72F6}" type="slidenum">
              <a:rPr lang="ru-RU" smtClean="0"/>
              <a:t>‹#›</a:t>
            </a:fld>
            <a:endParaRPr lang="ru-RU"/>
          </a:p>
        </p:txBody>
      </p:sp>
    </p:spTree>
    <p:extLst>
      <p:ext uri="{BB962C8B-B14F-4D97-AF65-F5344CB8AC3E}">
        <p14:creationId xmlns:p14="http://schemas.microsoft.com/office/powerpoint/2010/main" val="1635769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F59AC33-5DBE-4B21-90DC-4B03ED42E982}" type="datetimeFigureOut">
              <a:rPr lang="ru-RU" smtClean="0"/>
              <a:t>04.10.2020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C08C16-556D-4147-A459-1276324D72F6}" type="slidenum">
              <a:rPr lang="ru-RU" smtClean="0"/>
              <a:t>‹#›</a:t>
            </a:fld>
            <a:endParaRPr lang="ru-RU"/>
          </a:p>
        </p:txBody>
      </p:sp>
    </p:spTree>
    <p:extLst>
      <p:ext uri="{BB962C8B-B14F-4D97-AF65-F5344CB8AC3E}">
        <p14:creationId xmlns:p14="http://schemas.microsoft.com/office/powerpoint/2010/main" val="2431723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F59AC33-5DBE-4B21-90DC-4B03ED42E982}" type="datetimeFigureOut">
              <a:rPr lang="ru-RU" smtClean="0"/>
              <a:t>04.10.2020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C08C16-556D-4147-A459-1276324D72F6}" type="slidenum">
              <a:rPr lang="ru-RU" smtClean="0"/>
              <a:t>‹#›</a:t>
            </a:fld>
            <a:endParaRPr lang="ru-RU"/>
          </a:p>
        </p:txBody>
      </p:sp>
    </p:spTree>
    <p:extLst>
      <p:ext uri="{BB962C8B-B14F-4D97-AF65-F5344CB8AC3E}">
        <p14:creationId xmlns:p14="http://schemas.microsoft.com/office/powerpoint/2010/main" val="2673026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F59AC33-5DBE-4B21-90DC-4B03ED42E982}" type="datetimeFigureOut">
              <a:rPr lang="ru-RU" smtClean="0"/>
              <a:t>04.10.2020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C08C16-556D-4147-A459-1276324D72F6}" type="slidenum">
              <a:rPr lang="ru-RU" smtClean="0"/>
              <a:t>‹#›</a:t>
            </a:fld>
            <a:endParaRPr lang="ru-RU"/>
          </a:p>
        </p:txBody>
      </p:sp>
    </p:spTree>
    <p:extLst>
      <p:ext uri="{BB962C8B-B14F-4D97-AF65-F5344CB8AC3E}">
        <p14:creationId xmlns:p14="http://schemas.microsoft.com/office/powerpoint/2010/main" val="1092339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F59AC33-5DBE-4B21-90DC-4B03ED42E982}" type="datetimeFigureOut">
              <a:rPr lang="ru-RU" smtClean="0"/>
              <a:t>04.10.2020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CC08C16-556D-4147-A459-1276324D72F6}" type="slidenum">
              <a:rPr lang="ru-RU" smtClean="0"/>
              <a:t>‹#›</a:t>
            </a:fld>
            <a:endParaRPr lang="ru-RU"/>
          </a:p>
        </p:txBody>
      </p:sp>
    </p:spTree>
    <p:extLst>
      <p:ext uri="{BB962C8B-B14F-4D97-AF65-F5344CB8AC3E}">
        <p14:creationId xmlns:p14="http://schemas.microsoft.com/office/powerpoint/2010/main" val="39644388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F59AC33-5DBE-4B21-90DC-4B03ED42E982}" type="datetimeFigureOut">
              <a:rPr lang="ru-RU" smtClean="0"/>
              <a:t>04.10.2020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CC08C16-556D-4147-A459-1276324D72F6}" type="slidenum">
              <a:rPr lang="ru-RU" smtClean="0"/>
              <a:t>‹#›</a:t>
            </a:fld>
            <a:endParaRPr lang="ru-RU"/>
          </a:p>
        </p:txBody>
      </p:sp>
    </p:spTree>
    <p:extLst>
      <p:ext uri="{BB962C8B-B14F-4D97-AF65-F5344CB8AC3E}">
        <p14:creationId xmlns:p14="http://schemas.microsoft.com/office/powerpoint/2010/main" val="3169953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F59AC33-5DBE-4B21-90DC-4B03ED42E982}" type="datetimeFigureOut">
              <a:rPr lang="ru-RU" smtClean="0"/>
              <a:t>04.10.2020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CC08C16-556D-4147-A459-1276324D72F6}" type="slidenum">
              <a:rPr lang="ru-RU" smtClean="0"/>
              <a:t>‹#›</a:t>
            </a:fld>
            <a:endParaRPr lang="ru-RU"/>
          </a:p>
        </p:txBody>
      </p:sp>
    </p:spTree>
    <p:extLst>
      <p:ext uri="{BB962C8B-B14F-4D97-AF65-F5344CB8AC3E}">
        <p14:creationId xmlns:p14="http://schemas.microsoft.com/office/powerpoint/2010/main" val="360369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F59AC33-5DBE-4B21-90DC-4B03ED42E982}" type="datetimeFigureOut">
              <a:rPr lang="ru-RU" smtClean="0"/>
              <a:t>04.10.2020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CC08C16-556D-4147-A459-1276324D72F6}" type="slidenum">
              <a:rPr lang="ru-RU" smtClean="0"/>
              <a:t>‹#›</a:t>
            </a:fld>
            <a:endParaRPr lang="ru-RU"/>
          </a:p>
        </p:txBody>
      </p:sp>
    </p:spTree>
    <p:extLst>
      <p:ext uri="{BB962C8B-B14F-4D97-AF65-F5344CB8AC3E}">
        <p14:creationId xmlns:p14="http://schemas.microsoft.com/office/powerpoint/2010/main" val="1350578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F59AC33-5DBE-4B21-90DC-4B03ED42E982}" type="datetimeFigureOut">
              <a:rPr lang="ru-RU" smtClean="0"/>
              <a:t>04.10.2020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CC08C16-556D-4147-A459-1276324D72F6}" type="slidenum">
              <a:rPr lang="ru-RU" smtClean="0"/>
              <a:t>‹#›</a:t>
            </a:fld>
            <a:endParaRPr lang="ru-RU"/>
          </a:p>
        </p:txBody>
      </p:sp>
    </p:spTree>
    <p:extLst>
      <p:ext uri="{BB962C8B-B14F-4D97-AF65-F5344CB8AC3E}">
        <p14:creationId xmlns:p14="http://schemas.microsoft.com/office/powerpoint/2010/main" val="240326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F59AC33-5DBE-4B21-90DC-4B03ED42E982}" type="datetimeFigureOut">
              <a:rPr lang="ru-RU" smtClean="0"/>
              <a:t>04.10.2020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CC08C16-556D-4147-A459-1276324D72F6}" type="slidenum">
              <a:rPr lang="ru-RU" smtClean="0"/>
              <a:t>‹#›</a:t>
            </a:fld>
            <a:endParaRPr lang="ru-RU"/>
          </a:p>
        </p:txBody>
      </p:sp>
    </p:spTree>
    <p:extLst>
      <p:ext uri="{BB962C8B-B14F-4D97-AF65-F5344CB8AC3E}">
        <p14:creationId xmlns:p14="http://schemas.microsoft.com/office/powerpoint/2010/main" val="1397799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F59AC33-5DBE-4B21-90DC-4B03ED42E982}" type="datetimeFigureOut">
              <a:rPr lang="ru-RU" smtClean="0"/>
              <a:t>04.10.2020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CC08C16-556D-4147-A459-1276324D72F6}" type="slidenum">
              <a:rPr lang="ru-RU" smtClean="0"/>
              <a:t>‹#›</a:t>
            </a:fld>
            <a:endParaRPr lang="ru-RU"/>
          </a:p>
        </p:txBody>
      </p:sp>
    </p:spTree>
    <p:extLst>
      <p:ext uri="{BB962C8B-B14F-4D97-AF65-F5344CB8AC3E}">
        <p14:creationId xmlns:p14="http://schemas.microsoft.com/office/powerpoint/2010/main" val="2936816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59AC33-5DBE-4B21-90DC-4B03ED42E982}" type="datetimeFigureOut">
              <a:rPr lang="ru-RU" smtClean="0"/>
              <a:t>04.10.2020</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C08C16-556D-4147-A459-1276324D72F6}" type="slidenum">
              <a:rPr lang="ru-RU" smtClean="0"/>
              <a:t>‹#›</a:t>
            </a:fld>
            <a:endParaRPr lang="ru-RU"/>
          </a:p>
        </p:txBody>
      </p:sp>
    </p:spTree>
    <p:extLst>
      <p:ext uri="{BB962C8B-B14F-4D97-AF65-F5344CB8AC3E}">
        <p14:creationId xmlns:p14="http://schemas.microsoft.com/office/powerpoint/2010/main" val="41669101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437882"/>
            <a:ext cx="10515600" cy="5739081"/>
          </a:xfrm>
        </p:spPr>
        <p:txBody>
          <a:bodyPr/>
          <a:lstStyle/>
          <a:p>
            <a:pPr marL="0" indent="0" algn="ctr">
              <a:buNone/>
            </a:pPr>
            <a:endParaRPr lang="en-US" b="1" dirty="0" smtClean="0"/>
          </a:p>
          <a:p>
            <a:pPr marL="0" indent="0" algn="ctr">
              <a:buNone/>
            </a:pPr>
            <a:endParaRPr lang="en-US" b="1" dirty="0"/>
          </a:p>
          <a:p>
            <a:pPr marL="0" indent="0" algn="ctr">
              <a:buNone/>
            </a:pPr>
            <a:r>
              <a:rPr lang="en-US" b="1" dirty="0" smtClean="0"/>
              <a:t>IDENTIFICAREA </a:t>
            </a:r>
            <a:r>
              <a:rPr lang="en-US" b="1" dirty="0"/>
              <a:t>NECESARULUI DE COMPETENȚE PE TERMEN SCURT, MEDIU ȘI LUNG</a:t>
            </a:r>
            <a:endParaRPr lang="ru-RU" dirty="0"/>
          </a:p>
          <a:p>
            <a:pPr marL="0" indent="0" algn="ctr">
              <a:buNone/>
            </a:pPr>
            <a:endParaRPr lang="en-US" b="1" dirty="0" smtClean="0"/>
          </a:p>
          <a:p>
            <a:pPr marL="0" indent="0" algn="ctr">
              <a:buNone/>
            </a:pPr>
            <a:r>
              <a:rPr lang="en-US" b="1" dirty="0" smtClean="0"/>
              <a:t>SEMINAR</a:t>
            </a:r>
            <a:endParaRPr lang="ru-RU" dirty="0"/>
          </a:p>
          <a:p>
            <a:pPr marL="0" indent="0" algn="ctr">
              <a:buNone/>
            </a:pPr>
            <a:endParaRPr lang="en-US" b="1" dirty="0" smtClean="0"/>
          </a:p>
          <a:p>
            <a:pPr marL="0" indent="0" algn="ctr">
              <a:buNone/>
            </a:pPr>
            <a:endParaRPr lang="en-US" b="1" dirty="0"/>
          </a:p>
          <a:p>
            <a:pPr marL="0" indent="0" algn="ctr">
              <a:buNone/>
            </a:pPr>
            <a:r>
              <a:rPr lang="en-US" b="1" dirty="0" smtClean="0"/>
              <a:t>3 </a:t>
            </a:r>
            <a:r>
              <a:rPr lang="en-US" b="1" dirty="0" err="1"/>
              <a:t>octombrie</a:t>
            </a:r>
            <a:r>
              <a:rPr lang="en-US" b="1" dirty="0"/>
              <a:t> 2020, </a:t>
            </a:r>
            <a:r>
              <a:rPr lang="en-US" b="1" dirty="0" err="1"/>
              <a:t>ora</a:t>
            </a:r>
            <a:r>
              <a:rPr lang="en-US" b="1" dirty="0"/>
              <a:t> 10.00</a:t>
            </a:r>
            <a:endParaRPr lang="ru-RU" dirty="0"/>
          </a:p>
          <a:p>
            <a:pPr marL="0" indent="0" algn="ctr">
              <a:buNone/>
            </a:pPr>
            <a:r>
              <a:rPr lang="en-US" b="1" dirty="0"/>
              <a:t>Casa </a:t>
            </a:r>
            <a:r>
              <a:rPr lang="en-US" b="1" dirty="0" err="1"/>
              <a:t>Sindicatelor</a:t>
            </a:r>
            <a:r>
              <a:rPr lang="en-US" b="1" dirty="0"/>
              <a:t>, </a:t>
            </a:r>
            <a:r>
              <a:rPr lang="en-US" b="1" dirty="0" err="1"/>
              <a:t>sala</a:t>
            </a:r>
            <a:r>
              <a:rPr lang="en-US" b="1" dirty="0"/>
              <a:t> de </a:t>
            </a:r>
            <a:r>
              <a:rPr lang="en-US" b="1" dirty="0" err="1"/>
              <a:t>conferinte</a:t>
            </a:r>
            <a:r>
              <a:rPr lang="en-US" b="1" dirty="0"/>
              <a:t>, et. 7, str. 31 August 1989</a:t>
            </a:r>
            <a:endParaRPr lang="ru-RU" dirty="0"/>
          </a:p>
        </p:txBody>
      </p:sp>
      <p:pic>
        <p:nvPicPr>
          <p:cNvPr id="4" name="Рисунок 3" descr="22mic"/>
          <p:cNvPicPr/>
          <p:nvPr/>
        </p:nvPicPr>
        <p:blipFill>
          <a:blip r:embed="rId2"/>
          <a:srcRect/>
          <a:stretch>
            <a:fillRect/>
          </a:stretch>
        </p:blipFill>
        <p:spPr bwMode="auto">
          <a:xfrm>
            <a:off x="5288177" y="437882"/>
            <a:ext cx="1280795" cy="925195"/>
          </a:xfrm>
          <a:prstGeom prst="rect">
            <a:avLst/>
          </a:prstGeom>
          <a:noFill/>
        </p:spPr>
      </p:pic>
    </p:spTree>
    <p:extLst>
      <p:ext uri="{BB962C8B-B14F-4D97-AF65-F5344CB8AC3E}">
        <p14:creationId xmlns:p14="http://schemas.microsoft.com/office/powerpoint/2010/main" val="18055674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3600" b="1" dirty="0" smtClean="0"/>
              <a:t>De </a:t>
            </a:r>
            <a:r>
              <a:rPr lang="en-US" sz="3600" b="1" dirty="0" err="1" smtClean="0"/>
              <a:t>ce</a:t>
            </a:r>
            <a:r>
              <a:rPr lang="en-US" sz="3600" b="1" dirty="0" smtClean="0"/>
              <a:t> </a:t>
            </a:r>
            <a:r>
              <a:rPr lang="en-US" sz="3600" b="1" dirty="0" err="1" smtClean="0"/>
              <a:t>specialiști</a:t>
            </a:r>
            <a:r>
              <a:rPr lang="en-US" sz="3600" b="1" dirty="0" smtClean="0"/>
              <a:t> </a:t>
            </a:r>
            <a:r>
              <a:rPr lang="en-US" sz="3600" b="1" dirty="0" err="1" smtClean="0"/>
              <a:t>veti</a:t>
            </a:r>
            <a:r>
              <a:rPr lang="en-US" sz="3600" b="1" dirty="0" smtClean="0"/>
              <a:t> </a:t>
            </a:r>
            <a:r>
              <a:rPr lang="en-US" sz="3600" b="1" dirty="0" err="1" smtClean="0"/>
              <a:t>avea</a:t>
            </a:r>
            <a:r>
              <a:rPr lang="en-US" sz="3600" b="1" dirty="0" smtClean="0"/>
              <a:t> </a:t>
            </a:r>
            <a:r>
              <a:rPr lang="en-US" sz="3600" b="1" dirty="0" err="1" smtClean="0"/>
              <a:t>nevoie</a:t>
            </a:r>
            <a:r>
              <a:rPr lang="en-US" sz="3600" b="1" dirty="0" smtClean="0"/>
              <a:t> </a:t>
            </a:r>
            <a:r>
              <a:rPr lang="en-US" sz="3600" b="1" dirty="0" err="1" smtClean="0"/>
              <a:t>în</a:t>
            </a:r>
            <a:r>
              <a:rPr lang="en-US" sz="3600" b="1" dirty="0" smtClean="0"/>
              <a:t> </a:t>
            </a:r>
            <a:r>
              <a:rPr lang="en-US" sz="3600" b="1" dirty="0" err="1" smtClean="0"/>
              <a:t>următorii</a:t>
            </a:r>
            <a:r>
              <a:rPr lang="en-US" sz="3600" b="1" dirty="0" smtClean="0"/>
              <a:t> 2 </a:t>
            </a:r>
            <a:r>
              <a:rPr lang="en-US" sz="3600" b="1" dirty="0" err="1" smtClean="0"/>
              <a:t>ani</a:t>
            </a:r>
            <a:r>
              <a:rPr lang="en-US" sz="3600" b="1" dirty="0" smtClean="0"/>
              <a:t> </a:t>
            </a:r>
            <a:r>
              <a:rPr lang="en-US" sz="3600" b="1" dirty="0" err="1" smtClean="0"/>
              <a:t>pentru</a:t>
            </a:r>
            <a:r>
              <a:rPr lang="en-US" sz="3600" b="1" dirty="0" smtClean="0"/>
              <a:t> a </a:t>
            </a:r>
            <a:r>
              <a:rPr lang="en-US" sz="3600" b="1" dirty="0" err="1" smtClean="0"/>
              <a:t>dezvolta</a:t>
            </a:r>
            <a:r>
              <a:rPr lang="en-US" sz="3600" b="1" dirty="0" smtClean="0"/>
              <a:t> </a:t>
            </a:r>
            <a:r>
              <a:rPr lang="en-US" sz="3600" b="1" dirty="0" err="1" smtClean="0"/>
              <a:t>afacerea</a:t>
            </a:r>
            <a:r>
              <a:rPr lang="en-US" sz="3600" b="1" dirty="0" smtClean="0"/>
              <a:t>?</a:t>
            </a:r>
            <a:r>
              <a:rPr lang="ru-RU" sz="3600" dirty="0" smtClean="0"/>
              <a:t/>
            </a:r>
            <a:br>
              <a:rPr lang="ru-RU" sz="3600" dirty="0" smtClean="0"/>
            </a:br>
            <a:endParaRPr lang="ru-RU" sz="3600" dirty="0"/>
          </a:p>
        </p:txBody>
      </p:sp>
      <p:sp>
        <p:nvSpPr>
          <p:cNvPr id="3" name="Объект 2"/>
          <p:cNvSpPr>
            <a:spLocks noGrp="1"/>
          </p:cNvSpPr>
          <p:nvPr>
            <p:ph idx="1"/>
          </p:nvPr>
        </p:nvSpPr>
        <p:spPr>
          <a:xfrm>
            <a:off x="838200" y="1481070"/>
            <a:ext cx="10515600" cy="4695893"/>
          </a:xfrm>
        </p:spPr>
        <p:txBody>
          <a:bodyPr>
            <a:normAutofit/>
          </a:bodyPr>
          <a:lstStyle/>
          <a:p>
            <a:pPr lvl="0"/>
            <a:r>
              <a:rPr lang="en-US" dirty="0" smtClean="0"/>
              <a:t>CCC</a:t>
            </a:r>
            <a:endParaRPr lang="ru-RU" dirty="0"/>
          </a:p>
          <a:p>
            <a:pPr lvl="0"/>
            <a:r>
              <a:rPr lang="en-US" dirty="0" err="1"/>
              <a:t>C</a:t>
            </a:r>
            <a:r>
              <a:rPr lang="en-US" dirty="0" err="1" smtClean="0"/>
              <a:t>omerciant</a:t>
            </a:r>
            <a:r>
              <a:rPr lang="en-US" dirty="0"/>
              <a:t>, </a:t>
            </a:r>
            <a:r>
              <a:rPr lang="en-US" dirty="0" err="1"/>
              <a:t>merceolog</a:t>
            </a:r>
            <a:r>
              <a:rPr lang="en-US" dirty="0"/>
              <a:t>, </a:t>
            </a:r>
            <a:r>
              <a:rPr lang="en-US" dirty="0" err="1"/>
              <a:t>vinzator</a:t>
            </a:r>
            <a:endParaRPr lang="ru-RU" dirty="0"/>
          </a:p>
          <a:p>
            <a:pPr lvl="0"/>
            <a:r>
              <a:rPr lang="en-US" dirty="0" err="1"/>
              <a:t>M</a:t>
            </a:r>
            <a:r>
              <a:rPr lang="en-US" dirty="0" err="1" smtClean="0"/>
              <a:t>arketolog</a:t>
            </a:r>
            <a:r>
              <a:rPr lang="en-US" dirty="0" smtClean="0"/>
              <a:t> </a:t>
            </a:r>
            <a:r>
              <a:rPr lang="en-US" dirty="0"/>
              <a:t>care </a:t>
            </a:r>
            <a:r>
              <a:rPr lang="en-US" dirty="0" err="1"/>
              <a:t>ar</a:t>
            </a:r>
            <a:r>
              <a:rPr lang="en-US" dirty="0"/>
              <a:t> </a:t>
            </a:r>
            <a:r>
              <a:rPr lang="en-US" dirty="0" err="1"/>
              <a:t>avea</a:t>
            </a:r>
            <a:r>
              <a:rPr lang="en-US" dirty="0"/>
              <a:t> </a:t>
            </a:r>
            <a:r>
              <a:rPr lang="en-US" dirty="0" err="1"/>
              <a:t>grija</a:t>
            </a:r>
            <a:r>
              <a:rPr lang="en-US" dirty="0"/>
              <a:t> de website</a:t>
            </a:r>
            <a:endParaRPr lang="ru-RU" dirty="0"/>
          </a:p>
          <a:p>
            <a:pPr lvl="0"/>
            <a:r>
              <a:rPr lang="en-US" dirty="0" err="1"/>
              <a:t>P</a:t>
            </a:r>
            <a:r>
              <a:rPr lang="en-US" dirty="0" err="1" smtClean="0"/>
              <a:t>rofesionisti</a:t>
            </a:r>
            <a:endParaRPr lang="ru-RU" dirty="0"/>
          </a:p>
          <a:p>
            <a:pPr lvl="0"/>
            <a:r>
              <a:rPr lang="en-US" dirty="0" err="1"/>
              <a:t>Maiștri</a:t>
            </a:r>
            <a:r>
              <a:rPr lang="en-US" dirty="0"/>
              <a:t> -</a:t>
            </a:r>
            <a:r>
              <a:rPr lang="en-US" dirty="0" err="1"/>
              <a:t>instructori</a:t>
            </a:r>
            <a:endParaRPr lang="ru-RU" dirty="0"/>
          </a:p>
          <a:p>
            <a:pPr lvl="0"/>
            <a:r>
              <a:rPr lang="en-US" dirty="0" err="1"/>
              <a:t>Maistri-instructori</a:t>
            </a:r>
            <a:endParaRPr lang="ru-RU" dirty="0"/>
          </a:p>
          <a:p>
            <a:pPr lvl="0"/>
            <a:r>
              <a:rPr lang="en-US" dirty="0" err="1"/>
              <a:t>Specialisti</a:t>
            </a:r>
            <a:r>
              <a:rPr lang="en-US" dirty="0"/>
              <a:t> </a:t>
            </a:r>
            <a:r>
              <a:rPr lang="en-US" dirty="0" err="1"/>
              <a:t>calificare</a:t>
            </a:r>
            <a:r>
              <a:rPr lang="en-US" dirty="0"/>
              <a:t> </a:t>
            </a:r>
            <a:r>
              <a:rPr lang="en-US" dirty="0" err="1"/>
              <a:t>inalta</a:t>
            </a:r>
            <a:endParaRPr lang="ru-RU" dirty="0"/>
          </a:p>
          <a:p>
            <a:pPr lvl="0"/>
            <a:r>
              <a:rPr lang="en-US" dirty="0" err="1" smtClean="0"/>
              <a:t>Bucatar</a:t>
            </a:r>
            <a:endParaRPr lang="ru-RU" dirty="0"/>
          </a:p>
          <a:p>
            <a:pPr lvl="0"/>
            <a:r>
              <a:rPr lang="en-US" dirty="0" err="1"/>
              <a:t>Maistru</a:t>
            </a:r>
            <a:r>
              <a:rPr lang="en-US" dirty="0"/>
              <a:t> instructor </a:t>
            </a:r>
            <a:r>
              <a:rPr lang="en-US" dirty="0" err="1"/>
              <a:t>bucătar</a:t>
            </a:r>
            <a:endParaRPr lang="ru-RU" dirty="0"/>
          </a:p>
          <a:p>
            <a:endParaRPr lang="ru-RU" dirty="0"/>
          </a:p>
        </p:txBody>
      </p:sp>
    </p:spTree>
    <p:extLst>
      <p:ext uri="{BB962C8B-B14F-4D97-AF65-F5344CB8AC3E}">
        <p14:creationId xmlns:p14="http://schemas.microsoft.com/office/powerpoint/2010/main" val="15300039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927279"/>
            <a:ext cx="10515600" cy="5249684"/>
          </a:xfrm>
        </p:spPr>
        <p:txBody>
          <a:bodyPr>
            <a:normAutofit/>
          </a:bodyPr>
          <a:lstStyle/>
          <a:p>
            <a:pPr marL="0" indent="0" algn="ctr">
              <a:buNone/>
            </a:pPr>
            <a:r>
              <a:rPr lang="en-US" b="1" dirty="0" err="1"/>
              <a:t>Scop</a:t>
            </a:r>
            <a:r>
              <a:rPr lang="en-US" b="1" dirty="0"/>
              <a:t> seminar:</a:t>
            </a:r>
            <a:endParaRPr lang="ru-RU" dirty="0"/>
          </a:p>
          <a:p>
            <a:pPr marL="0" indent="0" algn="ctr">
              <a:buNone/>
            </a:pPr>
            <a:r>
              <a:rPr lang="en-US" b="1" dirty="0" smtClean="0"/>
              <a:t>-</a:t>
            </a:r>
            <a:r>
              <a:rPr lang="en-US" dirty="0" smtClean="0"/>
              <a:t> </a:t>
            </a:r>
            <a:r>
              <a:rPr lang="en-US" dirty="0" err="1"/>
              <a:t>Creșterea</a:t>
            </a:r>
            <a:r>
              <a:rPr lang="en-US" dirty="0"/>
              <a:t>  </a:t>
            </a:r>
            <a:r>
              <a:rPr lang="en-US" dirty="0" err="1"/>
              <a:t>capacitarea</a:t>
            </a:r>
            <a:r>
              <a:rPr lang="en-US" dirty="0"/>
              <a:t>  </a:t>
            </a:r>
            <a:r>
              <a:rPr lang="en-US" dirty="0" err="1"/>
              <a:t>sectorului</a:t>
            </a:r>
            <a:r>
              <a:rPr lang="en-US" dirty="0"/>
              <a:t> de a </a:t>
            </a:r>
            <a:r>
              <a:rPr lang="en-US" dirty="0" err="1"/>
              <a:t>identifica</a:t>
            </a:r>
            <a:r>
              <a:rPr lang="en-US" dirty="0"/>
              <a:t> </a:t>
            </a:r>
            <a:r>
              <a:rPr lang="en-US" dirty="0" err="1"/>
              <a:t>necesarul</a:t>
            </a:r>
            <a:r>
              <a:rPr lang="en-US" dirty="0"/>
              <a:t> de </a:t>
            </a:r>
            <a:r>
              <a:rPr lang="en-US" dirty="0" err="1"/>
              <a:t>competențe</a:t>
            </a:r>
            <a:r>
              <a:rPr lang="en-US" dirty="0"/>
              <a:t> </a:t>
            </a:r>
            <a:r>
              <a:rPr lang="en-US" dirty="0" err="1"/>
              <a:t>pe</a:t>
            </a:r>
            <a:r>
              <a:rPr lang="en-US" dirty="0"/>
              <a:t> </a:t>
            </a:r>
            <a:r>
              <a:rPr lang="en-US" dirty="0" err="1"/>
              <a:t>termen</a:t>
            </a:r>
            <a:r>
              <a:rPr lang="en-US" dirty="0"/>
              <a:t> </a:t>
            </a:r>
            <a:r>
              <a:rPr lang="en-US" dirty="0" err="1"/>
              <a:t>scurt</a:t>
            </a:r>
            <a:r>
              <a:rPr lang="en-US" dirty="0"/>
              <a:t>, </a:t>
            </a:r>
            <a:r>
              <a:rPr lang="en-US" dirty="0" err="1"/>
              <a:t>mediu</a:t>
            </a:r>
            <a:r>
              <a:rPr lang="en-US" dirty="0"/>
              <a:t> </a:t>
            </a:r>
            <a:r>
              <a:rPr lang="en-US" dirty="0" err="1"/>
              <a:t>și</a:t>
            </a:r>
            <a:r>
              <a:rPr lang="en-US" dirty="0"/>
              <a:t> lung  </a:t>
            </a:r>
            <a:r>
              <a:rPr lang="en-US" dirty="0" err="1"/>
              <a:t>prin</a:t>
            </a:r>
            <a:r>
              <a:rPr lang="en-US" dirty="0"/>
              <a:t> </a:t>
            </a:r>
            <a:r>
              <a:rPr lang="en-US" dirty="0" err="1"/>
              <a:t>colaborare</a:t>
            </a:r>
            <a:r>
              <a:rPr lang="en-US" dirty="0"/>
              <a:t> cu </a:t>
            </a:r>
            <a:r>
              <a:rPr lang="en-US" dirty="0" err="1"/>
              <a:t>instituțiile</a:t>
            </a:r>
            <a:r>
              <a:rPr lang="en-US" dirty="0"/>
              <a:t> de </a:t>
            </a:r>
            <a:r>
              <a:rPr lang="en-US" dirty="0" err="1"/>
              <a:t>învățământ</a:t>
            </a:r>
            <a:r>
              <a:rPr lang="en-US" dirty="0"/>
              <a:t>, </a:t>
            </a:r>
            <a:r>
              <a:rPr lang="en-US" dirty="0" err="1"/>
              <a:t>angajatori</a:t>
            </a:r>
            <a:r>
              <a:rPr lang="en-US" dirty="0"/>
              <a:t>, </a:t>
            </a:r>
            <a:r>
              <a:rPr lang="en-US" dirty="0" err="1"/>
              <a:t>angajați</a:t>
            </a:r>
            <a:r>
              <a:rPr lang="en-US" dirty="0"/>
              <a:t>.</a:t>
            </a:r>
            <a:endParaRPr lang="ru-RU" dirty="0"/>
          </a:p>
          <a:p>
            <a:pPr marL="0" indent="0" algn="ctr">
              <a:buNone/>
            </a:pPr>
            <a:r>
              <a:rPr lang="en-US" dirty="0" smtClean="0"/>
              <a:t>- </a:t>
            </a:r>
            <a:r>
              <a:rPr lang="en-US" dirty="0" err="1"/>
              <a:t>Dezvoltarea</a:t>
            </a:r>
            <a:r>
              <a:rPr lang="en-US" dirty="0"/>
              <a:t> </a:t>
            </a:r>
            <a:r>
              <a:rPr lang="en-US" dirty="0" err="1"/>
              <a:t>competențelor</a:t>
            </a:r>
            <a:r>
              <a:rPr lang="en-US" dirty="0"/>
              <a:t> de </a:t>
            </a:r>
            <a:r>
              <a:rPr lang="en-US" dirty="0" err="1"/>
              <a:t>elaborare</a:t>
            </a:r>
            <a:r>
              <a:rPr lang="en-US" dirty="0"/>
              <a:t> a </a:t>
            </a:r>
            <a:r>
              <a:rPr lang="en-US" dirty="0" err="1"/>
              <a:t>standardelor</a:t>
            </a:r>
            <a:r>
              <a:rPr lang="en-US" dirty="0"/>
              <a:t> </a:t>
            </a:r>
            <a:r>
              <a:rPr lang="en-US" dirty="0" err="1"/>
              <a:t>ocupaționale</a:t>
            </a:r>
            <a:r>
              <a:rPr lang="en-US" dirty="0"/>
              <a:t> ale </a:t>
            </a:r>
            <a:r>
              <a:rPr lang="en-US" dirty="0" err="1"/>
              <a:t>participanților</a:t>
            </a:r>
            <a:r>
              <a:rPr lang="en-US" dirty="0"/>
              <a:t> la </a:t>
            </a:r>
            <a:r>
              <a:rPr lang="en-US" dirty="0" err="1"/>
              <a:t>Programul</a:t>
            </a:r>
            <a:r>
              <a:rPr lang="en-US" dirty="0"/>
              <a:t> de </a:t>
            </a:r>
            <a:r>
              <a:rPr lang="en-US" dirty="0" err="1"/>
              <a:t>formare</a:t>
            </a:r>
            <a:r>
              <a:rPr lang="en-US" dirty="0"/>
              <a:t> „</a:t>
            </a:r>
            <a:r>
              <a:rPr lang="en-US" dirty="0" err="1"/>
              <a:t>Metodologia</a:t>
            </a:r>
            <a:r>
              <a:rPr lang="en-US" dirty="0"/>
              <a:t> </a:t>
            </a:r>
            <a:r>
              <a:rPr lang="en-US" dirty="0" err="1"/>
              <a:t>elaborării</a:t>
            </a:r>
            <a:r>
              <a:rPr lang="en-US" dirty="0"/>
              <a:t> </a:t>
            </a:r>
            <a:r>
              <a:rPr lang="en-US" dirty="0" err="1"/>
              <a:t>standardelor</a:t>
            </a:r>
            <a:r>
              <a:rPr lang="en-US" dirty="0"/>
              <a:t> </a:t>
            </a:r>
            <a:r>
              <a:rPr lang="en-US" dirty="0" err="1"/>
              <a:t>ocupaționale</a:t>
            </a:r>
            <a:r>
              <a:rPr lang="en-US" dirty="0"/>
              <a:t>” (2019). </a:t>
            </a:r>
            <a:endParaRPr lang="ru-RU" dirty="0"/>
          </a:p>
          <a:p>
            <a:pPr marL="0" indent="0" algn="ctr">
              <a:buNone/>
            </a:pPr>
            <a:r>
              <a:rPr lang="en-US" dirty="0" smtClean="0"/>
              <a:t>- </a:t>
            </a:r>
            <a:r>
              <a:rPr lang="en-US" dirty="0" err="1"/>
              <a:t>Consolidarea</a:t>
            </a:r>
            <a:r>
              <a:rPr lang="en-US" dirty="0"/>
              <a:t> </a:t>
            </a:r>
            <a:r>
              <a:rPr lang="en-US" dirty="0" err="1"/>
              <a:t>Alianței</a:t>
            </a:r>
            <a:r>
              <a:rPr lang="en-US" dirty="0"/>
              <a:t> </a:t>
            </a:r>
            <a:r>
              <a:rPr lang="en-US" dirty="0" err="1"/>
              <a:t>sectoriale</a:t>
            </a:r>
            <a:r>
              <a:rPr lang="en-US" dirty="0"/>
              <a:t>: </a:t>
            </a:r>
            <a:r>
              <a:rPr lang="en-US" dirty="0" err="1"/>
              <a:t>Participanții</a:t>
            </a:r>
            <a:r>
              <a:rPr lang="en-US" dirty="0"/>
              <a:t> </a:t>
            </a:r>
            <a:r>
              <a:rPr lang="en-US" dirty="0" err="1"/>
              <a:t>procesului</a:t>
            </a:r>
            <a:r>
              <a:rPr lang="en-US" dirty="0"/>
              <a:t> de </a:t>
            </a:r>
            <a:r>
              <a:rPr lang="en-US" dirty="0" err="1"/>
              <a:t>elaborare</a:t>
            </a:r>
            <a:r>
              <a:rPr lang="en-US" dirty="0"/>
              <a:t> a </a:t>
            </a:r>
            <a:r>
              <a:rPr lang="en-US" dirty="0" err="1"/>
              <a:t>standardelor</a:t>
            </a:r>
            <a:r>
              <a:rPr lang="en-US" dirty="0"/>
              <a:t> </a:t>
            </a:r>
            <a:r>
              <a:rPr lang="en-US" dirty="0" err="1"/>
              <a:t>ocupaționale</a:t>
            </a:r>
            <a:r>
              <a:rPr lang="en-US" dirty="0"/>
              <a:t> </a:t>
            </a:r>
            <a:r>
              <a:rPr lang="en-US" dirty="0" err="1"/>
              <a:t>și</a:t>
            </a:r>
            <a:r>
              <a:rPr lang="en-US" dirty="0"/>
              <a:t> </a:t>
            </a:r>
            <a:r>
              <a:rPr lang="en-US" dirty="0" err="1"/>
              <a:t>ai</a:t>
            </a:r>
            <a:r>
              <a:rPr lang="en-US" dirty="0"/>
              <a:t> </a:t>
            </a:r>
            <a:r>
              <a:rPr lang="en-US" dirty="0" err="1"/>
              <a:t>procesului</a:t>
            </a:r>
            <a:r>
              <a:rPr lang="en-US" dirty="0"/>
              <a:t> de </a:t>
            </a:r>
            <a:r>
              <a:rPr lang="en-US" dirty="0" err="1"/>
              <a:t>elaborare</a:t>
            </a:r>
            <a:r>
              <a:rPr lang="en-US" dirty="0"/>
              <a:t> a </a:t>
            </a:r>
            <a:r>
              <a:rPr lang="en-US" dirty="0" err="1"/>
              <a:t>calificărilor</a:t>
            </a:r>
            <a:r>
              <a:rPr lang="en-US" dirty="0"/>
              <a:t>, curricula, </a:t>
            </a:r>
            <a:r>
              <a:rPr lang="en-US" dirty="0" err="1"/>
              <a:t>fișelor</a:t>
            </a:r>
            <a:r>
              <a:rPr lang="en-US" dirty="0"/>
              <a:t> de post; </a:t>
            </a:r>
            <a:r>
              <a:rPr lang="en-US" dirty="0" err="1"/>
              <a:t>Reprezentanții</a:t>
            </a:r>
            <a:r>
              <a:rPr lang="en-US" dirty="0"/>
              <a:t>  </a:t>
            </a:r>
            <a:r>
              <a:rPr lang="en-US" dirty="0" err="1"/>
              <a:t>pieței</a:t>
            </a:r>
            <a:r>
              <a:rPr lang="en-US" dirty="0"/>
              <a:t> </a:t>
            </a:r>
            <a:r>
              <a:rPr lang="en-US" dirty="0" err="1"/>
              <a:t>muncii</a:t>
            </a:r>
            <a:r>
              <a:rPr lang="en-US" dirty="0"/>
              <a:t> </a:t>
            </a:r>
            <a:r>
              <a:rPr lang="en-US" dirty="0" err="1"/>
              <a:t>și</a:t>
            </a:r>
            <a:r>
              <a:rPr lang="en-US" dirty="0"/>
              <a:t> </a:t>
            </a:r>
            <a:r>
              <a:rPr lang="en-US" dirty="0" err="1"/>
              <a:t>instituțiilor</a:t>
            </a:r>
            <a:r>
              <a:rPr lang="en-US" dirty="0"/>
              <a:t> de </a:t>
            </a:r>
            <a:r>
              <a:rPr lang="en-US" dirty="0" err="1"/>
              <a:t>formare</a:t>
            </a:r>
            <a:r>
              <a:rPr lang="en-US" dirty="0"/>
              <a:t> </a:t>
            </a:r>
            <a:r>
              <a:rPr lang="en-US" dirty="0" err="1"/>
              <a:t>inițială</a:t>
            </a:r>
            <a:r>
              <a:rPr lang="en-US" dirty="0"/>
              <a:t> </a:t>
            </a:r>
            <a:r>
              <a:rPr lang="en-US" dirty="0" err="1"/>
              <a:t>și</a:t>
            </a:r>
            <a:r>
              <a:rPr lang="en-US" dirty="0"/>
              <a:t> </a:t>
            </a:r>
            <a:r>
              <a:rPr lang="en-US" dirty="0" err="1"/>
              <a:t>continuă</a:t>
            </a:r>
            <a:r>
              <a:rPr lang="en-US" dirty="0"/>
              <a:t> din sector</a:t>
            </a:r>
            <a:endParaRPr lang="ru-RU" dirty="0"/>
          </a:p>
        </p:txBody>
      </p:sp>
    </p:spTree>
    <p:extLst>
      <p:ext uri="{BB962C8B-B14F-4D97-AF65-F5344CB8AC3E}">
        <p14:creationId xmlns:p14="http://schemas.microsoft.com/office/powerpoint/2010/main" val="27182924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37882"/>
            <a:ext cx="9144000" cy="3072081"/>
          </a:xfrm>
        </p:spPr>
        <p:txBody>
          <a:bodyPr>
            <a:normAutofit fontScale="90000"/>
          </a:bodyPr>
          <a:lstStyle/>
          <a:p>
            <a:r>
              <a:rPr lang="ro-RO" sz="2800" b="1" dirty="0" smtClean="0"/>
              <a:t/>
            </a:r>
            <a:br>
              <a:rPr lang="ro-RO" sz="2800" b="1" dirty="0" smtClean="0"/>
            </a:br>
            <a:r>
              <a:rPr lang="ro-RO" sz="2800" b="1" dirty="0"/>
              <a:t/>
            </a:r>
            <a:br>
              <a:rPr lang="ro-RO" sz="2800" b="1" dirty="0"/>
            </a:br>
            <a:r>
              <a:rPr lang="ro-RO" sz="2800" b="1" dirty="0" smtClean="0"/>
              <a:t/>
            </a:r>
            <a:br>
              <a:rPr lang="ro-RO" sz="2800" b="1" dirty="0" smtClean="0"/>
            </a:br>
            <a:r>
              <a:rPr lang="en-US" sz="2800" b="1" dirty="0" smtClean="0"/>
              <a:t>CHESTIONAR </a:t>
            </a:r>
            <a:r>
              <a:rPr lang="en-US" sz="2800" b="1" dirty="0"/>
              <a:t>ALIANȚE SECTORIALE PENTRU COMPETENȚE</a:t>
            </a:r>
            <a:r>
              <a:rPr lang="ru-RU" sz="2800" dirty="0"/>
              <a:t/>
            </a:r>
            <a:br>
              <a:rPr lang="ru-RU" sz="2800" dirty="0"/>
            </a:br>
            <a:r>
              <a:rPr lang="ro-RO" sz="2800" dirty="0" smtClean="0"/>
              <a:t/>
            </a:r>
            <a:br>
              <a:rPr lang="ro-RO" sz="2800" dirty="0" smtClean="0"/>
            </a:br>
            <a:r>
              <a:rPr lang="en-US" sz="2800" i="1" dirty="0" err="1" smtClean="0"/>
              <a:t>Stimati</a:t>
            </a:r>
            <a:r>
              <a:rPr lang="en-US" sz="2800" i="1" dirty="0" smtClean="0"/>
              <a:t> </a:t>
            </a:r>
            <a:r>
              <a:rPr lang="en-US" sz="2800" i="1" dirty="0" err="1"/>
              <a:t>colegi</a:t>
            </a:r>
            <a:r>
              <a:rPr lang="en-US" sz="2800" i="1" dirty="0"/>
              <a:t>, </a:t>
            </a:r>
            <a:r>
              <a:rPr lang="en-US" sz="2800" i="1" dirty="0" err="1"/>
              <a:t>membri</a:t>
            </a:r>
            <a:r>
              <a:rPr lang="en-US" sz="2800" i="1" dirty="0"/>
              <a:t> </a:t>
            </a:r>
            <a:r>
              <a:rPr lang="en-US" sz="2800" i="1" dirty="0" err="1"/>
              <a:t>ai</a:t>
            </a:r>
            <a:r>
              <a:rPr lang="en-US" sz="2800" i="1" dirty="0"/>
              <a:t> </a:t>
            </a:r>
            <a:r>
              <a:rPr lang="en-US" sz="2800" i="1" dirty="0" err="1"/>
              <a:t>Comitetului</a:t>
            </a:r>
            <a:r>
              <a:rPr lang="en-US" sz="2800" i="1" dirty="0"/>
              <a:t> Sectorial </a:t>
            </a:r>
            <a:r>
              <a:rPr lang="en-US" sz="2800" i="1" dirty="0" err="1"/>
              <a:t>pentru</a:t>
            </a:r>
            <a:r>
              <a:rPr lang="en-US" sz="2800" i="1" dirty="0"/>
              <a:t> </a:t>
            </a:r>
            <a:r>
              <a:rPr lang="en-US" sz="2800" i="1" dirty="0" err="1"/>
              <a:t>Formare</a:t>
            </a:r>
            <a:r>
              <a:rPr lang="en-US" sz="2800" i="1" dirty="0"/>
              <a:t> </a:t>
            </a:r>
            <a:r>
              <a:rPr lang="en-US" sz="2800" i="1" dirty="0" err="1"/>
              <a:t>Profesională</a:t>
            </a:r>
            <a:r>
              <a:rPr lang="en-US" sz="2800" i="1" dirty="0"/>
              <a:t> </a:t>
            </a:r>
            <a:r>
              <a:rPr lang="en-US" sz="2800" i="1" dirty="0" err="1"/>
              <a:t>în</a:t>
            </a:r>
            <a:r>
              <a:rPr lang="en-US" sz="2800" i="1" dirty="0"/>
              <a:t> </a:t>
            </a:r>
            <a:r>
              <a:rPr lang="en-US" sz="2800" i="1" dirty="0" err="1"/>
              <a:t>Comerț</a:t>
            </a:r>
            <a:r>
              <a:rPr lang="en-US" sz="2800" i="1" dirty="0"/>
              <a:t>, </a:t>
            </a:r>
            <a:r>
              <a:rPr lang="en-US" sz="2800" i="1" dirty="0" err="1"/>
              <a:t>Hotele</a:t>
            </a:r>
            <a:r>
              <a:rPr lang="en-US" sz="2800" i="1" dirty="0"/>
              <a:t>, </a:t>
            </a:r>
            <a:r>
              <a:rPr lang="en-US" sz="2800" i="1" dirty="0" err="1"/>
              <a:t>Restaurante</a:t>
            </a:r>
            <a:r>
              <a:rPr lang="en-US" sz="2800" i="1" dirty="0"/>
              <a:t> CSFPCHR,</a:t>
            </a:r>
            <a:br>
              <a:rPr lang="en-US" sz="2800" i="1" dirty="0"/>
            </a:br>
            <a:r>
              <a:rPr lang="en-US" sz="2800" i="1" dirty="0" err="1"/>
              <a:t>propunem</a:t>
            </a:r>
            <a:r>
              <a:rPr lang="en-US" sz="2800" i="1" dirty="0"/>
              <a:t> </a:t>
            </a:r>
            <a:r>
              <a:rPr lang="en-US" sz="2800" i="1" dirty="0" err="1"/>
              <a:t>acest</a:t>
            </a:r>
            <a:r>
              <a:rPr lang="en-US" sz="2800" i="1" dirty="0"/>
              <a:t> </a:t>
            </a:r>
            <a:r>
              <a:rPr lang="en-US" sz="2800" i="1" dirty="0" err="1"/>
              <a:t>chestionar</a:t>
            </a:r>
            <a:r>
              <a:rPr lang="en-US" sz="2800" i="1" dirty="0"/>
              <a:t> </a:t>
            </a:r>
            <a:r>
              <a:rPr lang="en-US" sz="2800" i="1" dirty="0" err="1"/>
              <a:t>pentru</a:t>
            </a:r>
            <a:r>
              <a:rPr lang="en-US" sz="2800" i="1" dirty="0"/>
              <a:t> </a:t>
            </a:r>
            <a:r>
              <a:rPr lang="en-US" sz="2800" i="1" dirty="0" err="1"/>
              <a:t>previziunea</a:t>
            </a:r>
            <a:r>
              <a:rPr lang="en-US" sz="2800" i="1" dirty="0"/>
              <a:t> </a:t>
            </a:r>
            <a:r>
              <a:rPr lang="en-US" sz="2800" i="1" dirty="0" err="1"/>
              <a:t>necesarului</a:t>
            </a:r>
            <a:r>
              <a:rPr lang="en-US" sz="2800" i="1" dirty="0"/>
              <a:t> de </a:t>
            </a:r>
            <a:r>
              <a:rPr lang="en-US" sz="2800" i="1" dirty="0" err="1"/>
              <a:t>competențe</a:t>
            </a:r>
            <a:r>
              <a:rPr lang="en-US" sz="2800" i="1" dirty="0"/>
              <a:t> </a:t>
            </a:r>
            <a:r>
              <a:rPr lang="en-US" sz="2800" i="1" dirty="0" err="1"/>
              <a:t>în</a:t>
            </a:r>
            <a:r>
              <a:rPr lang="en-US" sz="2800" i="1" dirty="0"/>
              <a:t> </a:t>
            </a:r>
            <a:r>
              <a:rPr lang="en-US" sz="2800" i="1" dirty="0" err="1"/>
              <a:t>sectorul</a:t>
            </a:r>
            <a:r>
              <a:rPr lang="en-US" sz="2800" i="1" dirty="0"/>
              <a:t> </a:t>
            </a:r>
            <a:r>
              <a:rPr lang="en-US" sz="2800" i="1" dirty="0" err="1"/>
              <a:t>comerț</a:t>
            </a:r>
            <a:r>
              <a:rPr lang="en-US" sz="2800" i="1" dirty="0"/>
              <a:t>, </a:t>
            </a:r>
            <a:r>
              <a:rPr lang="en-US" sz="2800" i="1" dirty="0" err="1"/>
              <a:t>hotele</a:t>
            </a:r>
            <a:r>
              <a:rPr lang="en-US" sz="2800" i="1" dirty="0"/>
              <a:t>, </a:t>
            </a:r>
            <a:r>
              <a:rPr lang="en-US" sz="2800" i="1" dirty="0" err="1"/>
              <a:t>restaurante</a:t>
            </a:r>
            <a:r>
              <a:rPr lang="en-US" sz="2800" i="1" dirty="0"/>
              <a:t>.</a:t>
            </a:r>
            <a:r>
              <a:rPr lang="ru-RU" sz="2800" dirty="0"/>
              <a:t/>
            </a:r>
            <a:br>
              <a:rPr lang="ru-RU" sz="2800" dirty="0"/>
            </a:br>
            <a:r>
              <a:rPr lang="en-US" sz="2800" dirty="0"/>
              <a:t> </a:t>
            </a:r>
            <a:r>
              <a:rPr lang="ru-RU" sz="2800" dirty="0"/>
              <a:t/>
            </a:r>
            <a:br>
              <a:rPr lang="ru-RU" sz="2800" dirty="0"/>
            </a:br>
            <a:endParaRPr lang="ru-RU" sz="2800" dirty="0"/>
          </a:p>
        </p:txBody>
      </p:sp>
      <p:sp>
        <p:nvSpPr>
          <p:cNvPr id="4" name="Прямоугольник 3"/>
          <p:cNvSpPr/>
          <p:nvPr/>
        </p:nvSpPr>
        <p:spPr>
          <a:xfrm>
            <a:off x="2039155" y="4229259"/>
            <a:ext cx="8113690" cy="1754326"/>
          </a:xfrm>
          <a:prstGeom prst="rect">
            <a:avLst/>
          </a:prstGeom>
        </p:spPr>
        <p:txBody>
          <a:bodyPr wrap="square">
            <a:spAutoFit/>
          </a:bodyPr>
          <a:lstStyle/>
          <a:p>
            <a:pPr algn="ctr">
              <a:spcAft>
                <a:spcPts val="0"/>
              </a:spcAft>
            </a:pPr>
            <a:r>
              <a:rPr lang="ro-RO" b="1" dirty="0">
                <a:latin typeface="Calibri" panose="020F0502020204030204" pitchFamily="34" charset="0"/>
                <a:ea typeface="Times New Roman" panose="02020603050405020304" pitchFamily="18" charset="0"/>
              </a:rPr>
              <a:t>Acțiunea este susținută de Proiectul </a:t>
            </a:r>
            <a:r>
              <a:rPr lang="en-US" b="1" dirty="0">
                <a:latin typeface="Calibri" panose="020F0502020204030204" pitchFamily="34" charset="0"/>
                <a:ea typeface="Times New Roman" panose="02020603050405020304" pitchFamily="18" charset="0"/>
              </a:rPr>
              <a:t>„</a:t>
            </a:r>
            <a:r>
              <a:rPr lang="en-US" b="1" dirty="0" err="1">
                <a:latin typeface="Calibri" panose="020F0502020204030204" pitchFamily="34" charset="0"/>
                <a:ea typeface="Times New Roman" panose="02020603050405020304" pitchFamily="18" charset="0"/>
              </a:rPr>
              <a:t>Dezvoltarea</a:t>
            </a:r>
            <a:r>
              <a:rPr lang="en-US" b="1" dirty="0">
                <a:latin typeface="Calibri" panose="020F0502020204030204" pitchFamily="34" charset="0"/>
                <a:ea typeface="Times New Roman" panose="02020603050405020304" pitchFamily="18" charset="0"/>
              </a:rPr>
              <a:t> </a:t>
            </a:r>
            <a:r>
              <a:rPr lang="en-US" b="1" dirty="0" err="1">
                <a:latin typeface="Calibri" panose="020F0502020204030204" pitchFamily="34" charset="0"/>
                <a:ea typeface="Times New Roman" panose="02020603050405020304" pitchFamily="18" charset="0"/>
              </a:rPr>
              <a:t>competențelor</a:t>
            </a:r>
            <a:r>
              <a:rPr lang="en-US" b="1" dirty="0">
                <a:latin typeface="Calibri" panose="020F0502020204030204" pitchFamily="34" charset="0"/>
                <a:ea typeface="Times New Roman" panose="02020603050405020304" pitchFamily="18" charset="0"/>
              </a:rPr>
              <a:t> </a:t>
            </a:r>
            <a:r>
              <a:rPr lang="en-US" b="1" dirty="0" err="1">
                <a:latin typeface="Calibri" panose="020F0502020204030204" pitchFamily="34" charset="0"/>
                <a:ea typeface="Times New Roman" panose="02020603050405020304" pitchFamily="18" charset="0"/>
              </a:rPr>
              <a:t>profesionale</a:t>
            </a:r>
            <a:r>
              <a:rPr lang="en-US" b="1" dirty="0">
                <a:latin typeface="Calibri" panose="020F0502020204030204" pitchFamily="34" charset="0"/>
                <a:ea typeface="Times New Roman" panose="02020603050405020304" pitchFamily="18" charset="0"/>
              </a:rPr>
              <a:t> ale </a:t>
            </a:r>
            <a:r>
              <a:rPr lang="en-US" b="1" dirty="0" err="1">
                <a:latin typeface="Calibri" panose="020F0502020204030204" pitchFamily="34" charset="0"/>
                <a:ea typeface="Times New Roman" panose="02020603050405020304" pitchFamily="18" charset="0"/>
              </a:rPr>
              <a:t>resurselor</a:t>
            </a:r>
            <a:r>
              <a:rPr lang="en-US" b="1" dirty="0">
                <a:latin typeface="Calibri" panose="020F0502020204030204" pitchFamily="34" charset="0"/>
                <a:ea typeface="Times New Roman" panose="02020603050405020304" pitchFamily="18" charset="0"/>
              </a:rPr>
              <a:t> </a:t>
            </a:r>
            <a:r>
              <a:rPr lang="en-US" b="1" dirty="0" err="1">
                <a:latin typeface="Calibri" panose="020F0502020204030204" pitchFamily="34" charset="0"/>
                <a:ea typeface="Times New Roman" panose="02020603050405020304" pitchFamily="18" charset="0"/>
              </a:rPr>
              <a:t>umane</a:t>
            </a:r>
            <a:r>
              <a:rPr lang="en-US" b="1" dirty="0">
                <a:latin typeface="Calibri" panose="020F0502020204030204" pitchFamily="34" charset="0"/>
                <a:ea typeface="Times New Roman" panose="02020603050405020304" pitchFamily="18" charset="0"/>
              </a:rPr>
              <a:t> din </a:t>
            </a:r>
            <a:r>
              <a:rPr lang="en-US" b="1" dirty="0" err="1">
                <a:latin typeface="Calibri" panose="020F0502020204030204" pitchFamily="34" charset="0"/>
                <a:ea typeface="Times New Roman" panose="02020603050405020304" pitchFamily="18" charset="0"/>
              </a:rPr>
              <a:t>comerț</a:t>
            </a:r>
            <a:r>
              <a:rPr lang="en-US" b="1" dirty="0">
                <a:latin typeface="Calibri" panose="020F0502020204030204" pitchFamily="34" charset="0"/>
                <a:ea typeface="Times New Roman" panose="02020603050405020304" pitchFamily="18" charset="0"/>
              </a:rPr>
              <a:t>, </a:t>
            </a:r>
            <a:r>
              <a:rPr lang="en-US" b="1" dirty="0" err="1">
                <a:latin typeface="Calibri" panose="020F0502020204030204" pitchFamily="34" charset="0"/>
                <a:ea typeface="Times New Roman" panose="02020603050405020304" pitchFamily="18" charset="0"/>
              </a:rPr>
              <a:t>hotele</a:t>
            </a:r>
            <a:r>
              <a:rPr lang="en-US" b="1" dirty="0">
                <a:latin typeface="Calibri" panose="020F0502020204030204" pitchFamily="34" charset="0"/>
                <a:ea typeface="Times New Roman" panose="02020603050405020304" pitchFamily="18" charset="0"/>
              </a:rPr>
              <a:t> </a:t>
            </a:r>
            <a:r>
              <a:rPr lang="en-US" b="1" dirty="0" err="1">
                <a:latin typeface="Calibri" panose="020F0502020204030204" pitchFamily="34" charset="0"/>
                <a:ea typeface="Times New Roman" panose="02020603050405020304" pitchFamily="18" charset="0"/>
              </a:rPr>
              <a:t>și</a:t>
            </a:r>
            <a:r>
              <a:rPr lang="en-US" b="1" dirty="0">
                <a:latin typeface="Calibri" panose="020F0502020204030204" pitchFamily="34" charset="0"/>
                <a:ea typeface="Times New Roman" panose="02020603050405020304" pitchFamily="18" charset="0"/>
              </a:rPr>
              <a:t> </a:t>
            </a:r>
            <a:r>
              <a:rPr lang="en-US" b="1" dirty="0" err="1">
                <a:latin typeface="Calibri" panose="020F0502020204030204" pitchFamily="34" charset="0"/>
                <a:ea typeface="Times New Roman" panose="02020603050405020304" pitchFamily="18" charset="0"/>
              </a:rPr>
              <a:t>restaurante</a:t>
            </a:r>
            <a:r>
              <a:rPr lang="en-US" b="1" dirty="0">
                <a:latin typeface="Calibri" panose="020F0502020204030204" pitchFamily="34" charset="0"/>
                <a:ea typeface="Times New Roman" panose="02020603050405020304" pitchFamily="18" charset="0"/>
              </a:rPr>
              <a:t> </a:t>
            </a:r>
            <a:r>
              <a:rPr lang="en-US" b="1" dirty="0" err="1">
                <a:latin typeface="Calibri" panose="020F0502020204030204" pitchFamily="34" charset="0"/>
                <a:ea typeface="Times New Roman" panose="02020603050405020304" pitchFamily="18" charset="0"/>
              </a:rPr>
              <a:t>prin</a:t>
            </a:r>
            <a:r>
              <a:rPr lang="en-US" b="1" dirty="0">
                <a:latin typeface="Calibri" panose="020F0502020204030204" pitchFamily="34" charset="0"/>
                <a:ea typeface="Times New Roman" panose="02020603050405020304" pitchFamily="18" charset="0"/>
              </a:rPr>
              <a:t> </a:t>
            </a:r>
            <a:r>
              <a:rPr lang="en-US" b="1" dirty="0" err="1">
                <a:latin typeface="Calibri" panose="020F0502020204030204" pitchFamily="34" charset="0"/>
                <a:ea typeface="Times New Roman" panose="02020603050405020304" pitchFamily="18" charset="0"/>
              </a:rPr>
              <a:t>alianțe</a:t>
            </a:r>
            <a:r>
              <a:rPr lang="en-US" b="1" dirty="0">
                <a:latin typeface="Calibri" panose="020F0502020204030204" pitchFamily="34" charset="0"/>
                <a:ea typeface="Times New Roman" panose="02020603050405020304" pitchFamily="18" charset="0"/>
              </a:rPr>
              <a:t> </a:t>
            </a:r>
            <a:r>
              <a:rPr lang="en-US" b="1" dirty="0" err="1">
                <a:latin typeface="Calibri" panose="020F0502020204030204" pitchFamily="34" charset="0"/>
                <a:ea typeface="Times New Roman" panose="02020603050405020304" pitchFamily="18" charset="0"/>
              </a:rPr>
              <a:t>sectoriale</a:t>
            </a:r>
            <a:r>
              <a:rPr lang="en-US" b="1" dirty="0">
                <a:latin typeface="Calibri" panose="020F0502020204030204" pitchFamily="34" charset="0"/>
                <a:ea typeface="Times New Roman" panose="02020603050405020304" pitchFamily="18" charset="0"/>
              </a:rPr>
              <a:t>  - FOR competent”</a:t>
            </a:r>
            <a:r>
              <a:rPr lang="ro-RO" b="1" dirty="0">
                <a:latin typeface="Calibri" panose="020F0502020204030204" pitchFamily="34" charset="0"/>
                <a:ea typeface="Times New Roman" panose="02020603050405020304" pitchFamily="18" charset="0"/>
              </a:rPr>
              <a:t>,</a:t>
            </a:r>
            <a:endParaRPr lang="ru-RU" dirty="0">
              <a:latin typeface="Times New Roman" panose="02020603050405020304" pitchFamily="18" charset="0"/>
              <a:ea typeface="Times New Roman" panose="02020603050405020304" pitchFamily="18" charset="0"/>
            </a:endParaRPr>
          </a:p>
          <a:p>
            <a:pPr algn="ctr">
              <a:spcAft>
                <a:spcPts val="0"/>
              </a:spcAft>
            </a:pPr>
            <a:r>
              <a:rPr lang="ro-RO" b="1" dirty="0">
                <a:latin typeface="Calibri" panose="020F0502020204030204" pitchFamily="34" charset="0"/>
                <a:ea typeface="Times New Roman" panose="02020603050405020304" pitchFamily="18" charset="0"/>
              </a:rPr>
              <a:t>finanțat conform Regulamentului cu privire la modul de finanţare din bugetul de stat a proiectelor desfăşurate de comitetele sectoriale, aprobat prin Hotărârea nr.235 din 27.03.2018 pentru formare profesională</a:t>
            </a:r>
            <a:endParaRPr lang="ru-RU"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307576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21972"/>
            <a:ext cx="10515600" cy="1506828"/>
          </a:xfrm>
        </p:spPr>
        <p:txBody>
          <a:bodyPr>
            <a:noAutofit/>
          </a:bodyPr>
          <a:lstStyle/>
          <a:p>
            <a:r>
              <a:rPr lang="ro-RO" sz="1800" b="1" dirty="0" smtClean="0"/>
              <a:t/>
            </a:r>
            <a:br>
              <a:rPr lang="ro-RO" sz="1800" b="1" dirty="0" smtClean="0"/>
            </a:br>
            <a:r>
              <a:rPr lang="en-US" sz="1800" b="1" dirty="0" smtClean="0"/>
              <a:t>1</a:t>
            </a:r>
            <a:r>
              <a:rPr lang="en-US" sz="1800" b="1" dirty="0"/>
              <a:t>. </a:t>
            </a:r>
            <a:r>
              <a:rPr lang="en-US" sz="1800" b="1" dirty="0" err="1"/>
              <a:t>Mărimea</a:t>
            </a:r>
            <a:r>
              <a:rPr lang="en-US" sz="1800" b="1" dirty="0"/>
              <a:t> </a:t>
            </a:r>
            <a:r>
              <a:rPr lang="en-US" sz="1800" b="1" dirty="0" err="1"/>
              <a:t>entității</a:t>
            </a:r>
            <a:r>
              <a:rPr lang="en-US" sz="1800" b="1" dirty="0"/>
              <a:t> la care </a:t>
            </a:r>
            <a:r>
              <a:rPr lang="en-US" sz="1800" b="1" dirty="0" err="1"/>
              <a:t>lucrați</a:t>
            </a:r>
            <a:r>
              <a:rPr lang="en-US" sz="1800" b="1" dirty="0"/>
              <a:t> (</a:t>
            </a:r>
            <a:r>
              <a:rPr lang="en-US" sz="1800" b="1" dirty="0" err="1"/>
              <a:t>firmei</a:t>
            </a:r>
            <a:r>
              <a:rPr lang="en-US" sz="1800" b="1" dirty="0"/>
              <a:t>, </a:t>
            </a:r>
            <a:r>
              <a:rPr lang="en-US" sz="1800" b="1" dirty="0" err="1"/>
              <a:t>centrului</a:t>
            </a:r>
            <a:r>
              <a:rPr lang="en-US" sz="1800" b="1" dirty="0"/>
              <a:t> </a:t>
            </a:r>
            <a:r>
              <a:rPr lang="en-US" sz="1800" b="1" dirty="0" err="1"/>
              <a:t>comercial</a:t>
            </a:r>
            <a:r>
              <a:rPr lang="en-US" sz="1800" b="1" dirty="0"/>
              <a:t>, </a:t>
            </a:r>
            <a:r>
              <a:rPr lang="en-US" sz="1800" b="1" dirty="0" err="1"/>
              <a:t>unității</a:t>
            </a:r>
            <a:r>
              <a:rPr lang="en-US" sz="1800" b="1" dirty="0"/>
              <a:t>) (</a:t>
            </a:r>
            <a:r>
              <a:rPr lang="en-US" sz="1800" b="1" dirty="0" err="1"/>
              <a:t>numărul</a:t>
            </a:r>
            <a:r>
              <a:rPr lang="en-US" sz="1800" b="1" dirty="0"/>
              <a:t> total de </a:t>
            </a:r>
            <a:r>
              <a:rPr lang="en-US" sz="1800" b="1" dirty="0" err="1"/>
              <a:t>salariați</a:t>
            </a:r>
            <a:r>
              <a:rPr lang="en-US" sz="1800" b="1" dirty="0"/>
              <a:t> cu contract de </a:t>
            </a:r>
            <a:r>
              <a:rPr lang="en-US" sz="1800" b="1" dirty="0" err="1"/>
              <a:t>muncă</a:t>
            </a:r>
            <a:r>
              <a:rPr lang="en-US" sz="1800" b="1" dirty="0"/>
              <a:t> </a:t>
            </a:r>
            <a:r>
              <a:rPr lang="en-US" sz="1800" b="1" dirty="0" err="1"/>
              <a:t>pe</a:t>
            </a:r>
            <a:r>
              <a:rPr lang="en-US" sz="1800" b="1" dirty="0"/>
              <a:t> </a:t>
            </a:r>
            <a:r>
              <a:rPr lang="en-US" sz="1800" b="1" dirty="0" err="1"/>
              <a:t>durată</a:t>
            </a:r>
            <a:r>
              <a:rPr lang="en-US" sz="1800" b="1" dirty="0"/>
              <a:t> </a:t>
            </a:r>
            <a:r>
              <a:rPr lang="en-US" sz="1800" b="1" dirty="0" err="1"/>
              <a:t>nedeterminată</a:t>
            </a:r>
            <a:r>
              <a:rPr lang="en-US" sz="1800" b="1" dirty="0"/>
              <a:t> </a:t>
            </a:r>
            <a:r>
              <a:rPr lang="en-US" sz="1800" b="1" dirty="0" err="1"/>
              <a:t>și</a:t>
            </a:r>
            <a:r>
              <a:rPr lang="en-US" sz="1800" b="1" dirty="0"/>
              <a:t> </a:t>
            </a:r>
            <a:r>
              <a:rPr lang="en-US" sz="1800" b="1" dirty="0" err="1"/>
              <a:t>determinată</a:t>
            </a:r>
            <a:r>
              <a:rPr lang="en-US" sz="1800" b="1" dirty="0"/>
              <a:t>):</a:t>
            </a:r>
            <a:r>
              <a:rPr lang="ru-RU" sz="1800" dirty="0"/>
              <a:t/>
            </a:r>
            <a:br>
              <a:rPr lang="ru-RU" sz="1800" dirty="0"/>
            </a:br>
            <a:r>
              <a:rPr lang="en-US" sz="1800" dirty="0"/>
              <a:t>Micro (0-9 </a:t>
            </a:r>
            <a:r>
              <a:rPr lang="en-US" sz="1800" dirty="0" err="1"/>
              <a:t>salariaț</a:t>
            </a:r>
            <a:r>
              <a:rPr lang="en-US" sz="1800" dirty="0"/>
              <a:t>)</a:t>
            </a:r>
            <a:r>
              <a:rPr lang="ru-RU" sz="1800" dirty="0"/>
              <a:t/>
            </a:r>
            <a:br>
              <a:rPr lang="ru-RU" sz="1800" dirty="0"/>
            </a:br>
            <a:r>
              <a:rPr lang="en-US" sz="1800" dirty="0" err="1"/>
              <a:t>Mică</a:t>
            </a:r>
            <a:r>
              <a:rPr lang="en-US" sz="1800" dirty="0"/>
              <a:t> (10-49 </a:t>
            </a:r>
            <a:r>
              <a:rPr lang="en-US" sz="1800" dirty="0" err="1"/>
              <a:t>salariați</a:t>
            </a:r>
            <a:r>
              <a:rPr lang="en-US" sz="1800" dirty="0"/>
              <a:t>)</a:t>
            </a:r>
            <a:r>
              <a:rPr lang="ru-RU" sz="1800" dirty="0"/>
              <a:t/>
            </a:r>
            <a:br>
              <a:rPr lang="ru-RU" sz="1800" dirty="0"/>
            </a:br>
            <a:r>
              <a:rPr lang="en-US" sz="1800" dirty="0" err="1"/>
              <a:t>Medie</a:t>
            </a:r>
            <a:r>
              <a:rPr lang="en-US" sz="1800" dirty="0"/>
              <a:t> (50-249 </a:t>
            </a:r>
            <a:r>
              <a:rPr lang="en-US" sz="1800" dirty="0" err="1"/>
              <a:t>salariați</a:t>
            </a:r>
            <a:r>
              <a:rPr lang="en-US" sz="1800" dirty="0"/>
              <a:t>)</a:t>
            </a:r>
            <a:r>
              <a:rPr lang="ru-RU" sz="1800" dirty="0"/>
              <a:t/>
            </a:r>
            <a:br>
              <a:rPr lang="ru-RU" sz="1800" dirty="0"/>
            </a:br>
            <a:r>
              <a:rPr lang="en-US" sz="1800" dirty="0"/>
              <a:t>Mare (250 </a:t>
            </a:r>
            <a:r>
              <a:rPr lang="en-US" sz="1800" dirty="0" err="1"/>
              <a:t>și</a:t>
            </a:r>
            <a:r>
              <a:rPr lang="en-US" sz="1800" dirty="0"/>
              <a:t> </a:t>
            </a:r>
            <a:r>
              <a:rPr lang="en-US" sz="1800" dirty="0" err="1"/>
              <a:t>peste</a:t>
            </a:r>
            <a:r>
              <a:rPr lang="en-US" sz="1800" dirty="0"/>
              <a:t> </a:t>
            </a:r>
            <a:r>
              <a:rPr lang="en-US" sz="1800" dirty="0" err="1"/>
              <a:t>salariați</a:t>
            </a:r>
            <a:r>
              <a:rPr lang="en-US" sz="1800" dirty="0"/>
              <a:t>)</a:t>
            </a:r>
            <a:r>
              <a:rPr lang="ru-RU" sz="1800" dirty="0"/>
              <a:t/>
            </a:r>
            <a:br>
              <a:rPr lang="ru-RU" sz="1800" dirty="0"/>
            </a:br>
            <a:endParaRPr lang="ru-RU" sz="18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2331305046"/>
              </p:ext>
            </p:extLst>
          </p:nvPr>
        </p:nvGraphicFramePr>
        <p:xfrm>
          <a:off x="1815920" y="2031687"/>
          <a:ext cx="9035603" cy="42918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437168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sz="2800" b="1" dirty="0"/>
              <a:t>2. La </a:t>
            </a:r>
            <a:r>
              <a:rPr lang="en-US" sz="2800" b="1" dirty="0" err="1"/>
              <a:t>entitatea</a:t>
            </a:r>
            <a:r>
              <a:rPr lang="en-US" sz="2800" b="1" dirty="0"/>
              <a:t> </a:t>
            </a:r>
            <a:r>
              <a:rPr lang="en-US" sz="2800" b="1" dirty="0" err="1"/>
              <a:t>dumneavoastră</a:t>
            </a:r>
            <a:r>
              <a:rPr lang="en-US" sz="2800" b="1" dirty="0"/>
              <a:t>, de </a:t>
            </a:r>
            <a:r>
              <a:rPr lang="en-US" sz="2800" b="1" dirty="0" err="1"/>
              <a:t>obicei</a:t>
            </a:r>
            <a:r>
              <a:rPr lang="en-US" sz="2800" b="1" dirty="0"/>
              <a:t>, un </a:t>
            </a:r>
            <a:r>
              <a:rPr lang="en-US" sz="2800" b="1" dirty="0" err="1"/>
              <a:t>angajat</a:t>
            </a:r>
            <a:r>
              <a:rPr lang="en-US" sz="2800" b="1" dirty="0"/>
              <a:t> </a:t>
            </a:r>
            <a:r>
              <a:rPr lang="en-US" sz="2800" b="1" dirty="0" err="1"/>
              <a:t>realizează</a:t>
            </a:r>
            <a:r>
              <a:rPr lang="en-US" sz="2800" b="1" dirty="0"/>
              <a:t> </a:t>
            </a:r>
            <a:r>
              <a:rPr lang="en-US" sz="2800" b="1" dirty="0" err="1"/>
              <a:t>sarcini</a:t>
            </a:r>
            <a:r>
              <a:rPr lang="en-US" sz="2800" b="1" dirty="0"/>
              <a:t> </a:t>
            </a:r>
            <a:r>
              <a:rPr lang="en-US" sz="2800" b="1" dirty="0" err="1"/>
              <a:t>specifice</a:t>
            </a:r>
            <a:r>
              <a:rPr lang="en-US" sz="2800" b="1" dirty="0"/>
              <a:t>:</a:t>
            </a:r>
            <a:r>
              <a:rPr lang="ru-RU" sz="2800" dirty="0"/>
              <a:t/>
            </a:r>
            <a:br>
              <a:rPr lang="ru-RU" sz="2800" dirty="0"/>
            </a:br>
            <a:r>
              <a:rPr lang="en-US" sz="2800" dirty="0" err="1"/>
              <a:t>Unui</a:t>
            </a:r>
            <a:r>
              <a:rPr lang="en-US" sz="2800" dirty="0"/>
              <a:t> </a:t>
            </a:r>
            <a:r>
              <a:rPr lang="en-US" sz="2800" dirty="0" err="1"/>
              <a:t>loc</a:t>
            </a:r>
            <a:r>
              <a:rPr lang="en-US" sz="2800" dirty="0"/>
              <a:t> de </a:t>
            </a:r>
            <a:r>
              <a:rPr lang="en-US" sz="2800" dirty="0" err="1"/>
              <a:t>muncă</a:t>
            </a:r>
            <a:r>
              <a:rPr lang="ru-RU" sz="2800" dirty="0"/>
              <a:t/>
            </a:r>
            <a:br>
              <a:rPr lang="ru-RU" sz="2800" dirty="0"/>
            </a:br>
            <a:r>
              <a:rPr lang="en-US" sz="2800" dirty="0"/>
              <a:t>Mai </a:t>
            </a:r>
            <a:r>
              <a:rPr lang="en-US" sz="2800" dirty="0" err="1"/>
              <a:t>multor</a:t>
            </a:r>
            <a:r>
              <a:rPr lang="en-US" sz="2800" dirty="0"/>
              <a:t> </a:t>
            </a:r>
            <a:r>
              <a:rPr lang="en-US" sz="2800" dirty="0" err="1"/>
              <a:t>locuri</a:t>
            </a:r>
            <a:r>
              <a:rPr lang="en-US" sz="2800" dirty="0"/>
              <a:t> de </a:t>
            </a:r>
            <a:r>
              <a:rPr lang="en-US" sz="2800" dirty="0" err="1"/>
              <a:t>muncă</a:t>
            </a:r>
            <a:r>
              <a:rPr lang="en-US" sz="2800" dirty="0"/>
              <a:t>.</a:t>
            </a:r>
            <a:r>
              <a:rPr lang="ru-RU" sz="2800" dirty="0"/>
              <a:t/>
            </a:r>
            <a:br>
              <a:rPr lang="ru-RU" sz="2800" dirty="0"/>
            </a:br>
            <a:endParaRPr lang="ru-RU" sz="28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119944991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166849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15910"/>
            <a:ext cx="10515600" cy="1574779"/>
          </a:xfrm>
        </p:spPr>
        <p:txBody>
          <a:bodyPr>
            <a:normAutofit fontScale="90000"/>
          </a:bodyPr>
          <a:lstStyle/>
          <a:p>
            <a:r>
              <a:rPr lang="en-US" sz="2000" b="1" dirty="0"/>
              <a:t>3. </a:t>
            </a:r>
            <a:r>
              <a:rPr lang="en-US" sz="2000" b="1" dirty="0" err="1"/>
              <a:t>Alegeți</a:t>
            </a:r>
            <a:r>
              <a:rPr lang="en-US" sz="2000" b="1" dirty="0"/>
              <a:t> </a:t>
            </a:r>
            <a:r>
              <a:rPr lang="en-US" sz="2000" b="1" dirty="0" err="1"/>
              <a:t>cea</a:t>
            </a:r>
            <a:r>
              <a:rPr lang="en-US" sz="2000" b="1" dirty="0"/>
              <a:t> </a:t>
            </a:r>
            <a:r>
              <a:rPr lang="en-US" sz="2000" b="1" dirty="0" err="1"/>
              <a:t>mai</a:t>
            </a:r>
            <a:r>
              <a:rPr lang="en-US" sz="2000" b="1" dirty="0"/>
              <a:t> </a:t>
            </a:r>
            <a:r>
              <a:rPr lang="en-US" sz="2000" b="1" dirty="0" err="1"/>
              <a:t>importanta</a:t>
            </a:r>
            <a:r>
              <a:rPr lang="en-US" sz="2000" b="1" dirty="0"/>
              <a:t> </a:t>
            </a:r>
            <a:r>
              <a:rPr lang="en-US" sz="2000" b="1" dirty="0" err="1"/>
              <a:t>competență</a:t>
            </a:r>
            <a:r>
              <a:rPr lang="en-US" sz="2000" b="1" dirty="0"/>
              <a:t> </a:t>
            </a:r>
            <a:r>
              <a:rPr lang="en-US" sz="2000" b="1" dirty="0" err="1"/>
              <a:t>pentru</a:t>
            </a:r>
            <a:r>
              <a:rPr lang="en-US" sz="2000" b="1" dirty="0"/>
              <a:t> un specialist in </a:t>
            </a:r>
            <a:r>
              <a:rPr lang="en-US" sz="2000" b="1" dirty="0" err="1"/>
              <a:t>domeniul</a:t>
            </a:r>
            <a:r>
              <a:rPr lang="en-US" sz="2000" b="1" dirty="0"/>
              <a:t> COMERȚ</a:t>
            </a:r>
            <a:r>
              <a:rPr lang="ru-RU" sz="2000" dirty="0"/>
              <a:t/>
            </a:r>
            <a:br>
              <a:rPr lang="ru-RU" sz="2000" dirty="0"/>
            </a:br>
            <a:r>
              <a:rPr lang="en-US" sz="2000" dirty="0" err="1" smtClean="0"/>
              <a:t>Competențe</a:t>
            </a:r>
            <a:r>
              <a:rPr lang="en-US" sz="2000" dirty="0" smtClean="0"/>
              <a:t> </a:t>
            </a:r>
            <a:r>
              <a:rPr lang="en-US" sz="2000" dirty="0" err="1"/>
              <a:t>sociale</a:t>
            </a:r>
            <a:r>
              <a:rPr lang="en-US" sz="2000" dirty="0"/>
              <a:t> ( </a:t>
            </a:r>
            <a:r>
              <a:rPr lang="en-US" sz="2000" dirty="0" err="1"/>
              <a:t>lucru</a:t>
            </a:r>
            <a:r>
              <a:rPr lang="en-US" sz="2000" dirty="0"/>
              <a:t> in </a:t>
            </a:r>
            <a:r>
              <a:rPr lang="en-US" sz="2000" dirty="0" err="1"/>
              <a:t>echipa</a:t>
            </a:r>
            <a:r>
              <a:rPr lang="en-US" sz="2000" dirty="0"/>
              <a:t>, </a:t>
            </a:r>
            <a:r>
              <a:rPr lang="en-US" sz="2000" dirty="0" err="1"/>
              <a:t>negociere</a:t>
            </a:r>
            <a:r>
              <a:rPr lang="en-US" sz="2000" dirty="0"/>
              <a:t>, </a:t>
            </a:r>
            <a:r>
              <a:rPr lang="en-US" sz="2000" dirty="0" err="1"/>
              <a:t>comunicare</a:t>
            </a:r>
            <a:r>
              <a:rPr lang="en-US" sz="2000" dirty="0"/>
              <a:t>, </a:t>
            </a:r>
            <a:r>
              <a:rPr lang="en-US" sz="2000" dirty="0" err="1"/>
              <a:t>luarea</a:t>
            </a:r>
            <a:r>
              <a:rPr lang="en-US" sz="2000" dirty="0"/>
              <a:t> </a:t>
            </a:r>
            <a:r>
              <a:rPr lang="en-US" sz="2000" dirty="0" err="1"/>
              <a:t>deciziilor</a:t>
            </a:r>
            <a:r>
              <a:rPr lang="en-US" sz="2000" dirty="0"/>
              <a:t>)</a:t>
            </a:r>
            <a:r>
              <a:rPr lang="ru-RU" sz="2000" dirty="0"/>
              <a:t/>
            </a:r>
            <a:br>
              <a:rPr lang="ru-RU" sz="2000" dirty="0"/>
            </a:br>
            <a:r>
              <a:rPr lang="en-US" sz="2000" dirty="0" err="1"/>
              <a:t>Competențe</a:t>
            </a:r>
            <a:r>
              <a:rPr lang="en-US" sz="2000" dirty="0"/>
              <a:t> </a:t>
            </a:r>
            <a:r>
              <a:rPr lang="en-US" sz="2000" dirty="0" err="1"/>
              <a:t>profesionale</a:t>
            </a:r>
            <a:r>
              <a:rPr lang="en-US" sz="2000" dirty="0"/>
              <a:t> (legate de </a:t>
            </a:r>
            <a:r>
              <a:rPr lang="en-US" sz="2000" dirty="0" err="1"/>
              <a:t>pricesele</a:t>
            </a:r>
            <a:r>
              <a:rPr lang="en-US" sz="2000" dirty="0"/>
              <a:t> </a:t>
            </a:r>
            <a:r>
              <a:rPr lang="en-US" sz="2000" dirty="0" err="1"/>
              <a:t>tehnologice</a:t>
            </a:r>
            <a:r>
              <a:rPr lang="en-US" sz="2000" dirty="0"/>
              <a:t> ale </a:t>
            </a:r>
            <a:r>
              <a:rPr lang="en-US" sz="2000" dirty="0" err="1"/>
              <a:t>ocupației</a:t>
            </a:r>
            <a:r>
              <a:rPr lang="en-US" sz="2000" dirty="0"/>
              <a:t>)</a:t>
            </a:r>
            <a:r>
              <a:rPr lang="ru-RU" sz="2000" dirty="0"/>
              <a:t/>
            </a:r>
            <a:br>
              <a:rPr lang="ru-RU" sz="2000" dirty="0"/>
            </a:br>
            <a:r>
              <a:rPr lang="en-US" sz="2000" dirty="0" err="1"/>
              <a:t>Competențe</a:t>
            </a:r>
            <a:r>
              <a:rPr lang="en-US" sz="2000" dirty="0"/>
              <a:t> </a:t>
            </a:r>
            <a:r>
              <a:rPr lang="en-US" sz="2000" dirty="0" err="1"/>
              <a:t>funcționale</a:t>
            </a:r>
            <a:r>
              <a:rPr lang="en-US" sz="2000" dirty="0"/>
              <a:t> ( </a:t>
            </a:r>
            <a:r>
              <a:rPr lang="en-US" sz="2000" dirty="0" err="1"/>
              <a:t>limbi</a:t>
            </a:r>
            <a:r>
              <a:rPr lang="en-US" sz="2000" dirty="0"/>
              <a:t> </a:t>
            </a:r>
            <a:r>
              <a:rPr lang="en-US" sz="2000" dirty="0" err="1"/>
              <a:t>și</a:t>
            </a:r>
            <a:r>
              <a:rPr lang="en-US" sz="2000" dirty="0"/>
              <a:t> </a:t>
            </a:r>
            <a:r>
              <a:rPr lang="en-US" sz="2000" dirty="0" err="1"/>
              <a:t>comunicare</a:t>
            </a:r>
            <a:r>
              <a:rPr lang="en-US" sz="2000" dirty="0"/>
              <a:t>, calculator, </a:t>
            </a:r>
            <a:r>
              <a:rPr lang="en-US" sz="2000" dirty="0" err="1"/>
              <a:t>tehnologii</a:t>
            </a:r>
            <a:r>
              <a:rPr lang="en-US" sz="2000" dirty="0"/>
              <a:t> </a:t>
            </a:r>
            <a:r>
              <a:rPr lang="en-US" sz="2000" dirty="0" err="1"/>
              <a:t>flexibilitate</a:t>
            </a:r>
            <a:r>
              <a:rPr lang="en-US" sz="2000" dirty="0"/>
              <a:t>)</a:t>
            </a:r>
            <a:r>
              <a:rPr lang="ru-RU" sz="2000" dirty="0"/>
              <a:t/>
            </a:r>
            <a:br>
              <a:rPr lang="ru-RU" sz="2000" dirty="0"/>
            </a:br>
            <a:r>
              <a:rPr lang="ru-RU" sz="2000" dirty="0" err="1"/>
              <a:t>Competențe</a:t>
            </a:r>
            <a:r>
              <a:rPr lang="ru-RU" sz="2000" dirty="0"/>
              <a:t> </a:t>
            </a:r>
            <a:r>
              <a:rPr lang="ru-RU" sz="2000" dirty="0" err="1"/>
              <a:t>personale</a:t>
            </a:r>
            <a:r>
              <a:rPr lang="ru-RU" sz="2000" dirty="0"/>
              <a:t> ( </a:t>
            </a:r>
            <a:r>
              <a:rPr lang="ru-RU" sz="2000" dirty="0" err="1"/>
              <a:t>autonomie</a:t>
            </a:r>
            <a:r>
              <a:rPr lang="ru-RU" sz="2000" dirty="0"/>
              <a:t>, </a:t>
            </a:r>
            <a:r>
              <a:rPr lang="ru-RU" sz="2000" dirty="0" err="1"/>
              <a:t>responsabilitate</a:t>
            </a:r>
            <a:r>
              <a:rPr lang="ru-RU" sz="2000" dirty="0"/>
              <a:t>)</a:t>
            </a:r>
            <a:br>
              <a:rPr lang="ru-RU" sz="2000" dirty="0"/>
            </a:br>
            <a:endParaRPr lang="ru-RU" sz="2000" dirty="0"/>
          </a:p>
        </p:txBody>
      </p:sp>
      <p:graphicFrame>
        <p:nvGraphicFramePr>
          <p:cNvPr id="8" name="Диаграмма 7"/>
          <p:cNvGraphicFramePr/>
          <p:nvPr>
            <p:extLst>
              <p:ext uri="{D42A27DB-BD31-4B8C-83A1-F6EECF244321}">
                <p14:modId xmlns:p14="http://schemas.microsoft.com/office/powerpoint/2010/main" val="4020578648"/>
              </p:ext>
            </p:extLst>
          </p:nvPr>
        </p:nvGraphicFramePr>
        <p:xfrm>
          <a:off x="7323787" y="1068946"/>
          <a:ext cx="4572000" cy="311346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Диаграмма 9"/>
          <p:cNvGraphicFramePr/>
          <p:nvPr>
            <p:extLst>
              <p:ext uri="{D42A27DB-BD31-4B8C-83A1-F6EECF244321}">
                <p14:modId xmlns:p14="http://schemas.microsoft.com/office/powerpoint/2010/main" val="1560647285"/>
              </p:ext>
            </p:extLst>
          </p:nvPr>
        </p:nvGraphicFramePr>
        <p:xfrm>
          <a:off x="0" y="1433112"/>
          <a:ext cx="4886325" cy="343510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Диаграмма 10"/>
          <p:cNvGraphicFramePr/>
          <p:nvPr>
            <p:extLst>
              <p:ext uri="{D42A27DB-BD31-4B8C-83A1-F6EECF244321}">
                <p14:modId xmlns:p14="http://schemas.microsoft.com/office/powerpoint/2010/main" val="390704657"/>
              </p:ext>
            </p:extLst>
          </p:nvPr>
        </p:nvGraphicFramePr>
        <p:xfrm>
          <a:off x="4443211" y="4262907"/>
          <a:ext cx="5615188" cy="285267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14688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1400" b="1" dirty="0" smtClean="0">
                <a:latin typeface="+mn-lt"/>
              </a:rPr>
              <a:t>CARE SUNT CELE MAI IMPORTANTE PROBLEME PE CARE LE-AȚI ÎNTÂMPINAT ATUNCI CÂND AȚI ÎNCERCAT SĂ RECRUTAȚI ANHAJAȚI? ( ALEGEȚI  O OPȚIUNE)</a:t>
            </a:r>
            <a:r>
              <a:rPr lang="ru-RU" sz="1400" dirty="0" smtClean="0">
                <a:latin typeface="+mn-lt"/>
              </a:rPr>
              <a:t/>
            </a:r>
            <a:br>
              <a:rPr lang="ru-RU" sz="1400" dirty="0" smtClean="0">
                <a:latin typeface="+mn-lt"/>
              </a:rPr>
            </a:br>
            <a:endParaRPr lang="ru-RU" sz="1400" dirty="0">
              <a:latin typeface="+mn-lt"/>
            </a:endParaRPr>
          </a:p>
        </p:txBody>
      </p:sp>
      <p:graphicFrame>
        <p:nvGraphicFramePr>
          <p:cNvPr id="4" name="Диаграмма 3"/>
          <p:cNvGraphicFramePr/>
          <p:nvPr>
            <p:extLst>
              <p:ext uri="{D42A27DB-BD31-4B8C-83A1-F6EECF244321}">
                <p14:modId xmlns:p14="http://schemas.microsoft.com/office/powerpoint/2010/main" val="1279461114"/>
              </p:ext>
            </p:extLst>
          </p:nvPr>
        </p:nvGraphicFramePr>
        <p:xfrm>
          <a:off x="566671" y="1223493"/>
          <a:ext cx="11075830" cy="563450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409273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sz="3200" b="1" dirty="0" smtClean="0"/>
              <a:t>Care </a:t>
            </a:r>
            <a:r>
              <a:rPr lang="en-US" sz="3200" b="1" dirty="0" err="1" smtClean="0"/>
              <a:t>sunt</a:t>
            </a:r>
            <a:r>
              <a:rPr lang="en-US" sz="3200" b="1" dirty="0" smtClean="0"/>
              <a:t> </a:t>
            </a:r>
            <a:r>
              <a:rPr lang="en-US" sz="3200" b="1" dirty="0" err="1" smtClean="0"/>
              <a:t>cunoștințele</a:t>
            </a:r>
            <a:r>
              <a:rPr lang="en-US" sz="3200" b="1" dirty="0" smtClean="0"/>
              <a:t> </a:t>
            </a:r>
            <a:r>
              <a:rPr lang="en-US" sz="3200" b="1" dirty="0" err="1" smtClean="0"/>
              <a:t>și</a:t>
            </a:r>
            <a:r>
              <a:rPr lang="en-US" sz="3200" b="1" dirty="0" smtClean="0"/>
              <a:t> </a:t>
            </a:r>
            <a:r>
              <a:rPr lang="en-US" sz="3200" b="1" dirty="0" err="1" smtClean="0"/>
              <a:t>competențele</a:t>
            </a:r>
            <a:r>
              <a:rPr lang="en-US" sz="3200" b="1" dirty="0" smtClean="0"/>
              <a:t> care </a:t>
            </a:r>
            <a:r>
              <a:rPr lang="en-US" sz="3200" b="1" dirty="0" err="1" smtClean="0"/>
              <a:t>lipsesc</a:t>
            </a:r>
            <a:r>
              <a:rPr lang="en-US" sz="3200" b="1" dirty="0" smtClean="0"/>
              <a:t> de </a:t>
            </a:r>
            <a:r>
              <a:rPr lang="en-US" sz="3200" b="1" dirty="0" err="1" smtClean="0"/>
              <a:t>obicei</a:t>
            </a:r>
            <a:r>
              <a:rPr lang="en-US" sz="3200" b="1" dirty="0" smtClean="0"/>
              <a:t> </a:t>
            </a:r>
            <a:r>
              <a:rPr lang="en-US" sz="3200" b="1" dirty="0" err="1" smtClean="0"/>
              <a:t>solicitanților</a:t>
            </a:r>
            <a:r>
              <a:rPr lang="en-US" sz="3200" b="1" dirty="0" smtClean="0"/>
              <a:t> </a:t>
            </a:r>
            <a:r>
              <a:rPr lang="en-US" sz="3200" b="1" dirty="0" err="1" smtClean="0"/>
              <a:t>unui</a:t>
            </a:r>
            <a:r>
              <a:rPr lang="en-US" sz="3200" b="1" dirty="0" smtClean="0"/>
              <a:t> </a:t>
            </a:r>
            <a:r>
              <a:rPr lang="en-US" sz="3200" b="1" dirty="0" err="1" smtClean="0"/>
              <a:t>loc</a:t>
            </a:r>
            <a:r>
              <a:rPr lang="en-US" sz="3200" b="1" dirty="0" smtClean="0"/>
              <a:t> de </a:t>
            </a:r>
            <a:r>
              <a:rPr lang="en-US" sz="3200" b="1" dirty="0" err="1" smtClean="0"/>
              <a:t>muncă</a:t>
            </a:r>
            <a:r>
              <a:rPr lang="en-US" sz="3200" b="1" dirty="0" smtClean="0"/>
              <a:t>?</a:t>
            </a:r>
            <a:r>
              <a:rPr lang="ru-RU" sz="3200" dirty="0" smtClean="0"/>
              <a:t/>
            </a:r>
            <a:br>
              <a:rPr lang="ru-RU" sz="3200" dirty="0" smtClean="0"/>
            </a:br>
            <a:endParaRPr lang="ru-RU" sz="3200" dirty="0"/>
          </a:p>
        </p:txBody>
      </p:sp>
      <p:sp>
        <p:nvSpPr>
          <p:cNvPr id="3" name="Объект 2"/>
          <p:cNvSpPr>
            <a:spLocks noGrp="1"/>
          </p:cNvSpPr>
          <p:nvPr>
            <p:ph idx="1"/>
          </p:nvPr>
        </p:nvSpPr>
        <p:spPr/>
        <p:txBody>
          <a:bodyPr>
            <a:normAutofit fontScale="85000" lnSpcReduction="10000"/>
          </a:bodyPr>
          <a:lstStyle/>
          <a:p>
            <a:pPr lvl="0"/>
            <a:r>
              <a:rPr lang="en-US" dirty="0" smtClean="0"/>
              <a:t>CCC</a:t>
            </a:r>
            <a:endParaRPr lang="ru-RU" dirty="0"/>
          </a:p>
          <a:p>
            <a:pPr lvl="0"/>
            <a:r>
              <a:rPr lang="en-US" dirty="0" err="1"/>
              <a:t>Cunostintele</a:t>
            </a:r>
            <a:r>
              <a:rPr lang="en-US" dirty="0"/>
              <a:t> </a:t>
            </a:r>
            <a:r>
              <a:rPr lang="en-US" dirty="0" err="1"/>
              <a:t>aferente</a:t>
            </a:r>
            <a:r>
              <a:rPr lang="en-US" dirty="0"/>
              <a:t> </a:t>
            </a:r>
            <a:r>
              <a:rPr lang="en-US" dirty="0" err="1"/>
              <a:t>competentelor</a:t>
            </a:r>
            <a:r>
              <a:rPr lang="en-US" dirty="0"/>
              <a:t> </a:t>
            </a:r>
            <a:r>
              <a:rPr lang="en-US" dirty="0" err="1"/>
              <a:t>profesionale</a:t>
            </a:r>
            <a:r>
              <a:rPr lang="en-US" dirty="0"/>
              <a:t> </a:t>
            </a:r>
            <a:r>
              <a:rPr lang="en-US" dirty="0" err="1"/>
              <a:t>actualizate</a:t>
            </a:r>
            <a:r>
              <a:rPr lang="en-US" dirty="0"/>
              <a:t> la </a:t>
            </a:r>
            <a:r>
              <a:rPr lang="en-US" dirty="0" err="1"/>
              <a:t>ziua</a:t>
            </a:r>
            <a:r>
              <a:rPr lang="en-US" dirty="0"/>
              <a:t> </a:t>
            </a:r>
            <a:r>
              <a:rPr lang="en-US" dirty="0" err="1"/>
              <a:t>angajarii</a:t>
            </a:r>
            <a:endParaRPr lang="ru-RU" dirty="0"/>
          </a:p>
          <a:p>
            <a:pPr lvl="0"/>
            <a:r>
              <a:rPr lang="en-US" dirty="0" err="1"/>
              <a:t>Motivatia</a:t>
            </a:r>
            <a:r>
              <a:rPr lang="en-US" dirty="0"/>
              <a:t> ...</a:t>
            </a:r>
            <a:r>
              <a:rPr lang="en-US" dirty="0" err="1"/>
              <a:t>lucreaza</a:t>
            </a:r>
            <a:r>
              <a:rPr lang="en-US" dirty="0"/>
              <a:t> din </a:t>
            </a:r>
            <a:r>
              <a:rPr lang="en-US" dirty="0" err="1"/>
              <a:t>obligatie</a:t>
            </a:r>
            <a:r>
              <a:rPr lang="en-US" dirty="0"/>
              <a:t> </a:t>
            </a:r>
            <a:r>
              <a:rPr lang="en-US" dirty="0" err="1"/>
              <a:t>si</a:t>
            </a:r>
            <a:r>
              <a:rPr lang="en-US" dirty="0"/>
              <a:t> </a:t>
            </a:r>
            <a:r>
              <a:rPr lang="en-US" dirty="0" err="1"/>
              <a:t>nuplacere</a:t>
            </a:r>
            <a:r>
              <a:rPr lang="en-US" dirty="0"/>
              <a:t>. In special </a:t>
            </a:r>
            <a:r>
              <a:rPr lang="en-US" dirty="0" err="1"/>
              <a:t>motivatia</a:t>
            </a:r>
            <a:r>
              <a:rPr lang="en-US" dirty="0"/>
              <a:t> </a:t>
            </a:r>
            <a:r>
              <a:rPr lang="en-US" dirty="0" err="1"/>
              <a:t>financiara</a:t>
            </a:r>
            <a:endParaRPr lang="ru-RU" dirty="0"/>
          </a:p>
          <a:p>
            <a:pPr lvl="0"/>
            <a:r>
              <a:rPr lang="en-US" dirty="0" err="1"/>
              <a:t>limbile</a:t>
            </a:r>
            <a:r>
              <a:rPr lang="en-US" dirty="0"/>
              <a:t> </a:t>
            </a:r>
            <a:r>
              <a:rPr lang="en-US" dirty="0" err="1"/>
              <a:t>straine</a:t>
            </a:r>
            <a:r>
              <a:rPr lang="en-US" dirty="0"/>
              <a:t>, </a:t>
            </a:r>
            <a:r>
              <a:rPr lang="en-US" dirty="0" err="1"/>
              <a:t>comunicarea</a:t>
            </a:r>
            <a:r>
              <a:rPr lang="en-US" dirty="0"/>
              <a:t> </a:t>
            </a:r>
            <a:r>
              <a:rPr lang="en-US" dirty="0" err="1"/>
              <a:t>eficienta</a:t>
            </a:r>
            <a:r>
              <a:rPr lang="en-US" dirty="0"/>
              <a:t>, </a:t>
            </a:r>
            <a:r>
              <a:rPr lang="en-US" dirty="0" err="1"/>
              <a:t>lucrul</a:t>
            </a:r>
            <a:r>
              <a:rPr lang="en-US" dirty="0"/>
              <a:t> in </a:t>
            </a:r>
            <a:r>
              <a:rPr lang="en-US" dirty="0" err="1"/>
              <a:t>echipa</a:t>
            </a:r>
            <a:endParaRPr lang="ru-RU" dirty="0"/>
          </a:p>
          <a:p>
            <a:pPr lvl="0"/>
            <a:r>
              <a:rPr lang="en-US" dirty="0" err="1"/>
              <a:t>Comunicarea</a:t>
            </a:r>
            <a:endParaRPr lang="ru-RU" dirty="0"/>
          </a:p>
          <a:p>
            <a:pPr lvl="0"/>
            <a:r>
              <a:rPr lang="en-US" dirty="0" err="1"/>
              <a:t>Competențele</a:t>
            </a:r>
            <a:r>
              <a:rPr lang="en-US" dirty="0"/>
              <a:t> </a:t>
            </a:r>
            <a:r>
              <a:rPr lang="en-US" dirty="0" err="1"/>
              <a:t>și</a:t>
            </a:r>
            <a:r>
              <a:rPr lang="en-US" dirty="0"/>
              <a:t> </a:t>
            </a:r>
            <a:r>
              <a:rPr lang="en-US" dirty="0" err="1"/>
              <a:t>abilitățile</a:t>
            </a:r>
            <a:r>
              <a:rPr lang="en-US" dirty="0"/>
              <a:t> </a:t>
            </a:r>
            <a:r>
              <a:rPr lang="en-US" dirty="0" err="1"/>
              <a:t>profesionale</a:t>
            </a:r>
            <a:endParaRPr lang="ru-RU" dirty="0"/>
          </a:p>
          <a:p>
            <a:pPr lvl="0"/>
            <a:r>
              <a:rPr lang="en-US" dirty="0" err="1"/>
              <a:t>Comunicre</a:t>
            </a:r>
            <a:endParaRPr lang="ru-RU" dirty="0"/>
          </a:p>
          <a:p>
            <a:pPr lvl="0"/>
            <a:r>
              <a:rPr lang="en-US" dirty="0" err="1"/>
              <a:t>Tehnologice</a:t>
            </a:r>
            <a:r>
              <a:rPr lang="en-US" dirty="0"/>
              <a:t>, </a:t>
            </a:r>
            <a:r>
              <a:rPr lang="en-US" dirty="0" err="1"/>
              <a:t>sociale</a:t>
            </a:r>
            <a:r>
              <a:rPr lang="en-US" dirty="0"/>
              <a:t>, </a:t>
            </a:r>
            <a:r>
              <a:rPr lang="en-US" dirty="0" err="1"/>
              <a:t>digitale</a:t>
            </a:r>
            <a:endParaRPr lang="ru-RU" dirty="0"/>
          </a:p>
          <a:p>
            <a:pPr lvl="0"/>
            <a:r>
              <a:rPr lang="en-US" dirty="0"/>
              <a:t>De </a:t>
            </a:r>
            <a:r>
              <a:rPr lang="en-US" dirty="0" err="1"/>
              <a:t>obicei</a:t>
            </a:r>
            <a:r>
              <a:rPr lang="en-US" dirty="0"/>
              <a:t> le </a:t>
            </a:r>
            <a:r>
              <a:rPr lang="en-US" dirty="0" err="1"/>
              <a:t>lipsesc</a:t>
            </a:r>
            <a:r>
              <a:rPr lang="en-US" dirty="0"/>
              <a:t> </a:t>
            </a:r>
            <a:r>
              <a:rPr lang="en-US" dirty="0" err="1"/>
              <a:t>pregatirea</a:t>
            </a:r>
            <a:r>
              <a:rPr lang="en-US" dirty="0"/>
              <a:t> </a:t>
            </a:r>
            <a:r>
              <a:rPr lang="en-US" dirty="0" err="1"/>
              <a:t>practica</a:t>
            </a:r>
            <a:r>
              <a:rPr lang="en-US" dirty="0"/>
              <a:t>.</a:t>
            </a:r>
            <a:endParaRPr lang="ru-RU" dirty="0"/>
          </a:p>
          <a:p>
            <a:r>
              <a:rPr lang="en-US" dirty="0"/>
              <a:t> </a:t>
            </a:r>
            <a:endParaRPr lang="ru-RU" dirty="0"/>
          </a:p>
          <a:p>
            <a:endParaRPr lang="ru-RU" dirty="0"/>
          </a:p>
        </p:txBody>
      </p:sp>
    </p:spTree>
    <p:extLst>
      <p:ext uri="{BB962C8B-B14F-4D97-AF65-F5344CB8AC3E}">
        <p14:creationId xmlns:p14="http://schemas.microsoft.com/office/powerpoint/2010/main" val="867900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sz="3200" b="1" dirty="0" err="1" smtClean="0"/>
              <a:t>Puteți</a:t>
            </a:r>
            <a:r>
              <a:rPr lang="en-US" sz="3200" b="1" dirty="0" smtClean="0"/>
              <a:t> </a:t>
            </a:r>
            <a:r>
              <a:rPr lang="en-US" sz="3200" b="1" dirty="0" err="1" smtClean="0"/>
              <a:t>să</a:t>
            </a:r>
            <a:r>
              <a:rPr lang="en-US" sz="3200" b="1" dirty="0" smtClean="0"/>
              <a:t> ne </a:t>
            </a:r>
            <a:r>
              <a:rPr lang="en-US" sz="3200" b="1" dirty="0" err="1" smtClean="0"/>
              <a:t>indicați</a:t>
            </a:r>
            <a:r>
              <a:rPr lang="en-US" sz="3200" b="1" dirty="0" smtClean="0"/>
              <a:t> cu </a:t>
            </a:r>
            <a:r>
              <a:rPr lang="en-US" sz="3200" b="1" dirty="0" err="1" smtClean="0"/>
              <a:t>aproximație</a:t>
            </a:r>
            <a:r>
              <a:rPr lang="en-US" sz="3200" b="1" dirty="0" smtClean="0"/>
              <a:t> </a:t>
            </a:r>
            <a:r>
              <a:rPr lang="en-US" sz="3200" b="1" dirty="0" err="1" smtClean="0"/>
              <a:t>ocupațiile</a:t>
            </a:r>
            <a:r>
              <a:rPr lang="en-US" sz="3200" b="1" dirty="0" smtClean="0"/>
              <a:t>/</a:t>
            </a:r>
            <a:r>
              <a:rPr lang="en-US" sz="3200" b="1" dirty="0" err="1" smtClean="0"/>
              <a:t>meseriile</a:t>
            </a:r>
            <a:r>
              <a:rPr lang="en-US" sz="3200" b="1" dirty="0" smtClean="0"/>
              <a:t> </a:t>
            </a:r>
            <a:r>
              <a:rPr lang="en-US" sz="3200" b="1" dirty="0" err="1" smtClean="0"/>
              <a:t>pentru</a:t>
            </a:r>
            <a:r>
              <a:rPr lang="en-US" sz="3200" b="1" dirty="0" smtClean="0"/>
              <a:t> care </a:t>
            </a:r>
            <a:r>
              <a:rPr lang="en-US" sz="3200" b="1" dirty="0" err="1" smtClean="0"/>
              <a:t>aveți</a:t>
            </a:r>
            <a:r>
              <a:rPr lang="en-US" sz="3200" b="1" dirty="0" smtClean="0"/>
              <a:t> </a:t>
            </a:r>
            <a:r>
              <a:rPr lang="en-US" sz="3200" b="1" dirty="0" err="1" smtClean="0"/>
              <a:t>locuri</a:t>
            </a:r>
            <a:r>
              <a:rPr lang="en-US" sz="3200" b="1" dirty="0" smtClean="0"/>
              <a:t> de </a:t>
            </a:r>
            <a:r>
              <a:rPr lang="en-US" sz="3200" b="1" dirty="0" err="1" smtClean="0"/>
              <a:t>muncă</a:t>
            </a:r>
            <a:r>
              <a:rPr lang="en-US" sz="3200" b="1" dirty="0" smtClean="0"/>
              <a:t> </a:t>
            </a:r>
            <a:r>
              <a:rPr lang="en-US" sz="3200" b="1" dirty="0" err="1" smtClean="0"/>
              <a:t>vacante</a:t>
            </a:r>
            <a:r>
              <a:rPr lang="en-US" sz="3200" b="1" dirty="0" smtClean="0"/>
              <a:t> de </a:t>
            </a:r>
            <a:r>
              <a:rPr lang="en-US" sz="3200" b="1" dirty="0" err="1" smtClean="0"/>
              <a:t>mai</a:t>
            </a:r>
            <a:r>
              <a:rPr lang="en-US" sz="3200" b="1" dirty="0" smtClean="0"/>
              <a:t> </a:t>
            </a:r>
            <a:r>
              <a:rPr lang="en-US" sz="3200" b="1" dirty="0" err="1" smtClean="0"/>
              <a:t>mult</a:t>
            </a:r>
            <a:r>
              <a:rPr lang="en-US" sz="3200" b="1" dirty="0" smtClean="0"/>
              <a:t> de 3 </a:t>
            </a:r>
            <a:r>
              <a:rPr lang="en-US" sz="3200" b="1" dirty="0" err="1" smtClean="0"/>
              <a:t>luni</a:t>
            </a:r>
            <a:r>
              <a:rPr lang="en-US" sz="3200" b="1" dirty="0" smtClean="0"/>
              <a:t>?</a:t>
            </a:r>
            <a:r>
              <a:rPr lang="ru-RU" sz="3200" dirty="0" smtClean="0"/>
              <a:t/>
            </a:r>
            <a:br>
              <a:rPr lang="ru-RU" sz="3200" dirty="0" smtClean="0"/>
            </a:br>
            <a:endParaRPr lang="ru-RU" sz="3200" dirty="0"/>
          </a:p>
        </p:txBody>
      </p:sp>
      <p:sp>
        <p:nvSpPr>
          <p:cNvPr id="3" name="Объект 2"/>
          <p:cNvSpPr>
            <a:spLocks noGrp="1"/>
          </p:cNvSpPr>
          <p:nvPr>
            <p:ph idx="1"/>
          </p:nvPr>
        </p:nvSpPr>
        <p:spPr/>
        <p:txBody>
          <a:bodyPr/>
          <a:lstStyle/>
          <a:p>
            <a:pPr lvl="0"/>
            <a:r>
              <a:rPr lang="en-US" dirty="0" smtClean="0"/>
              <a:t>CCC</a:t>
            </a:r>
            <a:endParaRPr lang="ru-RU" dirty="0"/>
          </a:p>
          <a:p>
            <a:pPr lvl="0"/>
            <a:r>
              <a:rPr lang="en-US" dirty="0" err="1"/>
              <a:t>C</a:t>
            </a:r>
            <a:r>
              <a:rPr lang="en-US" dirty="0" err="1" smtClean="0"/>
              <a:t>omerciant</a:t>
            </a:r>
            <a:r>
              <a:rPr lang="en-US" dirty="0"/>
              <a:t>, </a:t>
            </a:r>
            <a:r>
              <a:rPr lang="en-US" dirty="0" err="1"/>
              <a:t>merceolog</a:t>
            </a:r>
            <a:r>
              <a:rPr lang="en-US" dirty="0"/>
              <a:t>, </a:t>
            </a:r>
            <a:r>
              <a:rPr lang="en-US" dirty="0" err="1"/>
              <a:t>vinzator</a:t>
            </a:r>
            <a:endParaRPr lang="ru-RU" dirty="0"/>
          </a:p>
          <a:p>
            <a:pPr lvl="0"/>
            <a:r>
              <a:rPr lang="en-US" dirty="0" err="1"/>
              <a:t>Maistru</a:t>
            </a:r>
            <a:r>
              <a:rPr lang="en-US" dirty="0"/>
              <a:t>-instructor</a:t>
            </a:r>
            <a:endParaRPr lang="ru-RU" dirty="0"/>
          </a:p>
          <a:p>
            <a:pPr lvl="0"/>
            <a:r>
              <a:rPr lang="en-US" dirty="0" err="1"/>
              <a:t>Vinzator</a:t>
            </a:r>
            <a:r>
              <a:rPr lang="en-US" dirty="0"/>
              <a:t>, </a:t>
            </a:r>
            <a:r>
              <a:rPr lang="en-US" dirty="0" err="1"/>
              <a:t>bucatar</a:t>
            </a:r>
            <a:r>
              <a:rPr lang="en-US" dirty="0"/>
              <a:t>, operator </a:t>
            </a:r>
            <a:r>
              <a:rPr lang="en-US" dirty="0" err="1"/>
              <a:t>receptie</a:t>
            </a:r>
            <a:endParaRPr lang="ru-RU" dirty="0"/>
          </a:p>
          <a:p>
            <a:pPr lvl="0"/>
            <a:r>
              <a:rPr lang="en-US" dirty="0" err="1"/>
              <a:t>Ajutor</a:t>
            </a:r>
            <a:r>
              <a:rPr lang="en-US" dirty="0"/>
              <a:t> de </a:t>
            </a:r>
            <a:r>
              <a:rPr lang="en-US" dirty="0" err="1"/>
              <a:t>bucatar,ospatar</a:t>
            </a:r>
            <a:r>
              <a:rPr lang="en-US" dirty="0"/>
              <a:t>.</a:t>
            </a:r>
            <a:endParaRPr lang="ru-RU" dirty="0"/>
          </a:p>
          <a:p>
            <a:endParaRPr lang="ru-RU" dirty="0"/>
          </a:p>
        </p:txBody>
      </p:sp>
    </p:spTree>
    <p:extLst>
      <p:ext uri="{BB962C8B-B14F-4D97-AF65-F5344CB8AC3E}">
        <p14:creationId xmlns:p14="http://schemas.microsoft.com/office/powerpoint/2010/main" val="27761830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TotalTime>
  <Words>456</Words>
  <Application>Microsoft Office PowerPoint</Application>
  <PresentationFormat>Широкоэкранный</PresentationFormat>
  <Paragraphs>59</Paragraphs>
  <Slides>10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10</vt:i4>
      </vt:variant>
    </vt:vector>
  </HeadingPairs>
  <TitlesOfParts>
    <vt:vector size="15" baseType="lpstr">
      <vt:lpstr>Arial</vt:lpstr>
      <vt:lpstr>Calibri</vt:lpstr>
      <vt:lpstr>Calibri Light</vt:lpstr>
      <vt:lpstr>Times New Roman</vt:lpstr>
      <vt:lpstr>Тема Office</vt:lpstr>
      <vt:lpstr>Презентация PowerPoint</vt:lpstr>
      <vt:lpstr>Презентация PowerPoint</vt:lpstr>
      <vt:lpstr>   CHESTIONAR ALIANȚE SECTORIALE PENTRU COMPETENȚE  Stimati colegi, membri ai Comitetului Sectorial pentru Formare Profesională în Comerț, Hotele, Restaurante CSFPCHR, propunem acest chestionar pentru previziunea necesarului de competențe în sectorul comerț, hotele, restaurante.   </vt:lpstr>
      <vt:lpstr> 1. Mărimea entității la care lucrați (firmei, centrului comercial, unității) (numărul total de salariați cu contract de muncă pe durată nedeterminată și determinată): Micro (0-9 salariaț) Mică (10-49 salariați) Medie (50-249 salariați) Mare (250 și peste salariați) </vt:lpstr>
      <vt:lpstr>2. La entitatea dumneavoastră, de obicei, un angajat realizează sarcini specifice: Unui loc de muncă Mai multor locuri de muncă. </vt:lpstr>
      <vt:lpstr>3. Alegeți cea mai importanta competență pentru un specialist in domeniul COMERȚ Competențe sociale ( lucru in echipa, negociere, comunicare, luarea deciziilor) Competențe profesionale (legate de pricesele tehnologice ale ocupației) Competențe funcționale ( limbi și comunicare, calculator, tehnologii flexibilitate) Competențe personale ( autonomie, responsabilitate) </vt:lpstr>
      <vt:lpstr>CARE SUNT CELE MAI IMPORTANTE PROBLEME PE CARE LE-AȚI ÎNTÂMPINAT ATUNCI CÂND AȚI ÎNCERCAT SĂ RECRUTAȚI ANHAJAȚI? ( ALEGEȚI  O OPȚIUNE) </vt:lpstr>
      <vt:lpstr>Care sunt cunoștințele și competențele care lipsesc de obicei solicitanților unui loc de muncă? </vt:lpstr>
      <vt:lpstr>Puteți să ne indicați cu aproximație ocupațiile/meseriile pentru care aveți locuri de muncă vacante de mai mult de 3 luni? </vt:lpstr>
      <vt:lpstr>De ce specialiști veti avea nevoie în următorii 2 ani pentru a dezvolta afacerea?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CHESTIONAR ALIANȚE SECTORIALE PENTRU COMPETENȚE  Stimati colegi, membri ai Comitetului Sectorial pentru Formare Profesională în Comerț, Hotele, Restaurante CSFPCHR, propunem acest chestionar pentru previziunea necesarului de competențe în sectorul comerț, hotele, restaurante.</dc:title>
  <dc:creator>CSFPCHR</dc:creator>
  <cp:lastModifiedBy>CSFPCHR</cp:lastModifiedBy>
  <cp:revision>11</cp:revision>
  <dcterms:created xsi:type="dcterms:W3CDTF">2020-10-01T11:54:45Z</dcterms:created>
  <dcterms:modified xsi:type="dcterms:W3CDTF">2020-10-04T16:06:34Z</dcterms:modified>
</cp:coreProperties>
</file>